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7" r:id="rId7"/>
    <p:sldId id="269" r:id="rId8"/>
    <p:sldId id="270" r:id="rId9"/>
    <p:sldId id="261" r:id="rId10"/>
    <p:sldId id="268" r:id="rId11"/>
    <p:sldId id="271" r:id="rId12"/>
    <p:sldId id="272" r:id="rId13"/>
    <p:sldId id="262" r:id="rId14"/>
    <p:sldId id="273" r:id="rId15"/>
    <p:sldId id="263" r:id="rId16"/>
    <p:sldId id="266" r:id="rId17"/>
    <p:sldId id="274" r:id="rId18"/>
    <p:sldId id="275" r:id="rId19"/>
    <p:sldId id="265" r:id="rId20"/>
    <p:sldId id="276" r:id="rId21"/>
  </p:sldIdLst>
  <p:sldSz cx="14630400" cy="8229600"/>
  <p:notesSz cx="8229600" cy="14630400"/>
  <p:embeddedFontLst>
    <p:embeddedFont>
      <p:font typeface="Artifakt Element Heavy" panose="020B0B03050000020004" pitchFamily="34" charset="0"/>
      <p:bold r:id="rId23"/>
      <p:boldItalic r:id="rId24"/>
    </p:embeddedFont>
    <p:embeddedFont>
      <p:font typeface="Montserrat" panose="00000500000000000000" pitchFamily="2"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94610"/>
  </p:normalViewPr>
  <p:slideViewPr>
    <p:cSldViewPr snapToGrid="0" snapToObjects="1">
      <p:cViewPr>
        <p:scale>
          <a:sx n="66" d="100"/>
          <a:sy n="66" d="100"/>
        </p:scale>
        <p:origin x="533"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009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119432"/>
            <a:ext cx="7627382" cy="2138124"/>
          </a:xfrm>
          <a:prstGeom prst="rect">
            <a:avLst/>
          </a:prstGeom>
          <a:noFill/>
          <a:ln/>
        </p:spPr>
        <p:txBody>
          <a:bodyPr wrap="square" lIns="0" tIns="0" rIns="0" bIns="0" rtlCol="0" anchor="t"/>
          <a:lstStyle/>
          <a:p>
            <a:pPr marL="0" indent="0">
              <a:lnSpc>
                <a:spcPts val="5600"/>
              </a:lnSpc>
              <a:buNone/>
            </a:pPr>
            <a:r>
              <a:rPr lang="en-US" sz="4450" b="1" dirty="0">
                <a:solidFill>
                  <a:srgbClr val="7068F4"/>
                </a:solidFill>
                <a:latin typeface="Artifakt Element Heavy" panose="020B0B03050000020004" pitchFamily="34" charset="0"/>
                <a:ea typeface="Artifakt Element Heavy" panose="020B0B03050000020004" pitchFamily="34" charset="0"/>
                <a:cs typeface="Barlow Bold" pitchFamily="34" charset="-120"/>
              </a:rPr>
              <a:t>Real-Time EV Fleet Monitoring and Predictive Analytics Solution</a:t>
            </a:r>
            <a:endParaRPr lang="en-US" sz="4450" dirty="0">
              <a:latin typeface="Artifakt Element Heavy" panose="020B0B03050000020004" pitchFamily="34" charset="0"/>
              <a:ea typeface="Artifakt Element Heavy" panose="020B0B03050000020004" pitchFamily="34" charset="0"/>
            </a:endParaRPr>
          </a:p>
        </p:txBody>
      </p:sp>
      <p:sp>
        <p:nvSpPr>
          <p:cNvPr id="4" name="Text 1"/>
          <p:cNvSpPr/>
          <p:nvPr/>
        </p:nvSpPr>
        <p:spPr>
          <a:xfrm>
            <a:off x="6244709" y="4582478"/>
            <a:ext cx="76273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Presented by: Mohammed Jaffer Ali. </a:t>
            </a:r>
            <a:endParaRPr lang="en-US" sz="1700" dirty="0"/>
          </a:p>
        </p:txBody>
      </p:sp>
      <p:sp>
        <p:nvSpPr>
          <p:cNvPr id="5" name="Text 2"/>
          <p:cNvSpPr/>
          <p:nvPr/>
        </p:nvSpPr>
        <p:spPr>
          <a:xfrm>
            <a:off x="6244709" y="5172908"/>
            <a:ext cx="76273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Mentor: Ashwini. </a:t>
            </a:r>
            <a:endParaRPr lang="en-US" sz="1700" dirty="0"/>
          </a:p>
        </p:txBody>
      </p:sp>
      <p:sp>
        <p:nvSpPr>
          <p:cNvPr id="6" name="Text 3"/>
          <p:cNvSpPr/>
          <p:nvPr/>
        </p:nvSpPr>
        <p:spPr>
          <a:xfrm>
            <a:off x="6244709" y="5763339"/>
            <a:ext cx="7627382" cy="346710"/>
          </a:xfrm>
          <a:prstGeom prst="rect">
            <a:avLst/>
          </a:prstGeom>
          <a:noFill/>
          <a:ln/>
        </p:spPr>
        <p:txBody>
          <a:bodyPr wrap="non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Program: Infosys Springboard 5.0 Internship.</a:t>
            </a:r>
            <a:endParaRPr lang="en-US" sz="1700" dirty="0"/>
          </a:p>
        </p:txBody>
      </p:sp>
      <p:pic>
        <p:nvPicPr>
          <p:cNvPr id="5122" name="Picture 2" descr="Infosys Springboard: Digital Learning and Reskilling Programs">
            <a:extLst>
              <a:ext uri="{FF2B5EF4-FFF2-40B4-BE49-F238E27FC236}">
                <a16:creationId xmlns:a16="http://schemas.microsoft.com/office/drawing/2014/main" id="{C8BC008D-2EF2-85CA-C07D-BBCA077A9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8685" y="6353770"/>
            <a:ext cx="3061715" cy="19135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472E0-49D1-07C3-331C-529CA0391F5F}"/>
              </a:ext>
            </a:extLst>
          </p:cNvPr>
          <p:cNvPicPr>
            <a:picLocks noChangeAspect="1"/>
          </p:cNvPicPr>
          <p:nvPr/>
        </p:nvPicPr>
        <p:blipFill>
          <a:blip r:embed="rId2"/>
          <a:stretch>
            <a:fillRect/>
          </a:stretch>
        </p:blipFill>
        <p:spPr>
          <a:xfrm>
            <a:off x="1" y="0"/>
            <a:ext cx="7315199" cy="4114800"/>
          </a:xfrm>
          <a:prstGeom prst="rect">
            <a:avLst/>
          </a:prstGeom>
        </p:spPr>
      </p:pic>
      <p:pic>
        <p:nvPicPr>
          <p:cNvPr id="5" name="Picture 4">
            <a:extLst>
              <a:ext uri="{FF2B5EF4-FFF2-40B4-BE49-F238E27FC236}">
                <a16:creationId xmlns:a16="http://schemas.microsoft.com/office/drawing/2014/main" id="{19E4804D-7890-9499-60B1-2FE87FFC1971}"/>
              </a:ext>
            </a:extLst>
          </p:cNvPr>
          <p:cNvPicPr>
            <a:picLocks noChangeAspect="1"/>
          </p:cNvPicPr>
          <p:nvPr/>
        </p:nvPicPr>
        <p:blipFill>
          <a:blip r:embed="rId3"/>
          <a:stretch>
            <a:fillRect/>
          </a:stretch>
        </p:blipFill>
        <p:spPr>
          <a:xfrm>
            <a:off x="7315200" y="4147071"/>
            <a:ext cx="7315200" cy="4098664"/>
          </a:xfrm>
          <a:prstGeom prst="rect">
            <a:avLst/>
          </a:prstGeom>
        </p:spPr>
      </p:pic>
      <p:sp>
        <p:nvSpPr>
          <p:cNvPr id="6" name="TextBox 5">
            <a:extLst>
              <a:ext uri="{FF2B5EF4-FFF2-40B4-BE49-F238E27FC236}">
                <a16:creationId xmlns:a16="http://schemas.microsoft.com/office/drawing/2014/main" id="{A164EE98-B750-80EF-0625-F57AB1D0150E}"/>
              </a:ext>
            </a:extLst>
          </p:cNvPr>
          <p:cNvSpPr txBox="1"/>
          <p:nvPr/>
        </p:nvSpPr>
        <p:spPr>
          <a:xfrm>
            <a:off x="7683885" y="1667436"/>
            <a:ext cx="4882106" cy="1323439"/>
          </a:xfrm>
          <a:prstGeom prst="rect">
            <a:avLst/>
          </a:prstGeom>
          <a:noFill/>
        </p:spPr>
        <p:txBody>
          <a:bodyPr wrap="none" rtlCol="0">
            <a:spAutoFit/>
          </a:bodyPr>
          <a:lstStyle/>
          <a:p>
            <a:r>
              <a:rPr lang="en-IN" sz="4000" b="1" dirty="0">
                <a:latin typeface="Times New Roman" panose="02020603050405020304" pitchFamily="18" charset="0"/>
                <a:cs typeface="Times New Roman" panose="02020603050405020304" pitchFamily="18" charset="0"/>
              </a:rPr>
              <a:t>Real-Time EV Route </a:t>
            </a:r>
          </a:p>
          <a:p>
            <a:r>
              <a:rPr lang="en-IN" sz="4000" b="1" dirty="0">
                <a:latin typeface="Times New Roman" panose="02020603050405020304" pitchFamily="18" charset="0"/>
                <a:cs typeface="Times New Roman" panose="02020603050405020304" pitchFamily="18" charset="0"/>
              </a:rPr>
              <a:t>Optimization</a:t>
            </a:r>
          </a:p>
        </p:txBody>
      </p:sp>
      <p:sp>
        <p:nvSpPr>
          <p:cNvPr id="7" name="TextBox 6">
            <a:extLst>
              <a:ext uri="{FF2B5EF4-FFF2-40B4-BE49-F238E27FC236}">
                <a16:creationId xmlns:a16="http://schemas.microsoft.com/office/drawing/2014/main" id="{F28C0DF0-999D-6BD4-3BC7-22B59A15B0A3}"/>
              </a:ext>
            </a:extLst>
          </p:cNvPr>
          <p:cNvSpPr txBox="1"/>
          <p:nvPr/>
        </p:nvSpPr>
        <p:spPr>
          <a:xfrm>
            <a:off x="537883" y="4348777"/>
            <a:ext cx="6239434" cy="3416320"/>
          </a:xfrm>
          <a:prstGeom prst="rect">
            <a:avLst/>
          </a:prstGeom>
          <a:noFill/>
        </p:spPr>
        <p:txBody>
          <a:bodyPr wrap="square" rtlCol="0">
            <a:spAutoFit/>
          </a:bodyPr>
          <a:lstStyle/>
          <a:p>
            <a:pPr marL="285750" indent="-285750">
              <a:buFont typeface="Arial" panose="020B0604020202020204" pitchFamily="34" charset="0"/>
              <a:buChar char="•"/>
            </a:pPr>
            <a:r>
              <a:rPr lang="en-IN" b="1" u="sng" dirty="0">
                <a:latin typeface="Times New Roman" panose="02020603050405020304" pitchFamily="18" charset="0"/>
                <a:cs typeface="Times New Roman" panose="02020603050405020304" pitchFamily="18" charset="0"/>
              </a:rPr>
              <a:t>GRAPHHOPPER API</a:t>
            </a:r>
            <a:r>
              <a:rPr lang="en-IN" b="1" dirty="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For Routing and Navigation</a:t>
            </a:r>
          </a:p>
          <a:p>
            <a:pPr marL="285750" indent="-285750">
              <a:buFont typeface="Arial" panose="020B0604020202020204" pitchFamily="34" charset="0"/>
              <a:buChar char="•"/>
            </a:pPr>
            <a:r>
              <a:rPr lang="en-IN" b="1" u="sng" dirty="0">
                <a:latin typeface="Times New Roman" panose="02020603050405020304" pitchFamily="18" charset="0"/>
                <a:cs typeface="Times New Roman" panose="02020603050405020304" pitchFamily="18" charset="0"/>
              </a:rPr>
              <a:t>OPEN_CHARGE_MAP API</a:t>
            </a:r>
            <a:r>
              <a:rPr lang="en-IN" b="1" dirty="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For EV charging Stations</a:t>
            </a:r>
          </a:p>
          <a:p>
            <a:pPr marL="285750" indent="-285750">
              <a:buFont typeface="Arial" panose="020B0604020202020204" pitchFamily="34" charset="0"/>
              <a:buChar char="•"/>
            </a:pPr>
            <a:r>
              <a:rPr lang="en-IN" b="1" i="1" u="sng" dirty="0">
                <a:latin typeface="Times New Roman" panose="02020603050405020304" pitchFamily="18" charset="0"/>
                <a:cs typeface="Times New Roman" panose="02020603050405020304" pitchFamily="18" charset="0"/>
              </a:rPr>
              <a:t>GEO_CODE</a:t>
            </a:r>
            <a:r>
              <a:rPr lang="en-IN" b="1" i="1" dirty="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For Geocoding to convert co ordinated to address</a:t>
            </a:r>
          </a:p>
          <a:p>
            <a:pPr marL="285750" indent="-285750">
              <a:buFont typeface="Arial" panose="020B0604020202020204" pitchFamily="34" charset="0"/>
              <a:buChar char="•"/>
            </a:pPr>
            <a:endParaRPr lang="en-IN"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Intelligent route planning with charging stops.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Real-time battery monitoring.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Dynamic route adjustments.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Charging station locator.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Map visualization with saved images to device.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Auto-calculation of required charging stops.</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5174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4F2249-7FC4-D848-F408-4AC7405379FA}"/>
              </a:ext>
            </a:extLst>
          </p:cNvPr>
          <p:cNvPicPr>
            <a:picLocks noChangeAspect="1"/>
          </p:cNvPicPr>
          <p:nvPr/>
        </p:nvPicPr>
        <p:blipFill>
          <a:blip r:embed="rId2"/>
          <a:stretch>
            <a:fillRect/>
          </a:stretch>
        </p:blipFill>
        <p:spPr>
          <a:xfrm>
            <a:off x="1" y="1"/>
            <a:ext cx="7315199" cy="4114800"/>
          </a:xfrm>
          <a:prstGeom prst="rect">
            <a:avLst/>
          </a:prstGeom>
        </p:spPr>
      </p:pic>
      <p:pic>
        <p:nvPicPr>
          <p:cNvPr id="5" name="Picture 4">
            <a:extLst>
              <a:ext uri="{FF2B5EF4-FFF2-40B4-BE49-F238E27FC236}">
                <a16:creationId xmlns:a16="http://schemas.microsoft.com/office/drawing/2014/main" id="{05F3DCDA-C15C-33EF-97A4-F3BB3ECFAE8F}"/>
              </a:ext>
            </a:extLst>
          </p:cNvPr>
          <p:cNvPicPr>
            <a:picLocks noChangeAspect="1"/>
          </p:cNvPicPr>
          <p:nvPr/>
        </p:nvPicPr>
        <p:blipFill>
          <a:blip r:embed="rId3"/>
          <a:stretch>
            <a:fillRect/>
          </a:stretch>
        </p:blipFill>
        <p:spPr>
          <a:xfrm>
            <a:off x="7308214" y="4110397"/>
            <a:ext cx="7315199" cy="4114801"/>
          </a:xfrm>
          <a:prstGeom prst="rect">
            <a:avLst/>
          </a:prstGeom>
        </p:spPr>
      </p:pic>
      <p:sp>
        <p:nvSpPr>
          <p:cNvPr id="6" name="TextBox 5">
            <a:extLst>
              <a:ext uri="{FF2B5EF4-FFF2-40B4-BE49-F238E27FC236}">
                <a16:creationId xmlns:a16="http://schemas.microsoft.com/office/drawing/2014/main" id="{3F399252-0581-4F5D-EA65-091B65ACCD4A}"/>
              </a:ext>
            </a:extLst>
          </p:cNvPr>
          <p:cNvSpPr txBox="1"/>
          <p:nvPr/>
        </p:nvSpPr>
        <p:spPr>
          <a:xfrm>
            <a:off x="7788536" y="1570616"/>
            <a:ext cx="5975034" cy="1323439"/>
          </a:xfrm>
          <a:prstGeom prst="rect">
            <a:avLst/>
          </a:prstGeom>
          <a:noFill/>
        </p:spPr>
        <p:txBody>
          <a:bodyPr wrap="none" rtlCol="0">
            <a:spAutoFit/>
          </a:bodyPr>
          <a:lstStyle/>
          <a:p>
            <a:r>
              <a:rPr lang="en-IN" sz="4000" b="1" dirty="0">
                <a:latin typeface="Times New Roman" panose="02020603050405020304" pitchFamily="18" charset="0"/>
                <a:cs typeface="Times New Roman" panose="02020603050405020304" pitchFamily="18" charset="0"/>
              </a:rPr>
              <a:t>Battery Health Prediction </a:t>
            </a:r>
          </a:p>
          <a:p>
            <a:r>
              <a:rPr lang="en-IN" sz="4000" b="1" dirty="0">
                <a:latin typeface="Times New Roman" panose="02020603050405020304" pitchFamily="18" charset="0"/>
                <a:cs typeface="Times New Roman" panose="02020603050405020304" pitchFamily="18" charset="0"/>
              </a:rPr>
              <a:t>(Using ML Model)</a:t>
            </a:r>
          </a:p>
        </p:txBody>
      </p:sp>
      <p:sp>
        <p:nvSpPr>
          <p:cNvPr id="7" name="TextBox 6">
            <a:extLst>
              <a:ext uri="{FF2B5EF4-FFF2-40B4-BE49-F238E27FC236}">
                <a16:creationId xmlns:a16="http://schemas.microsoft.com/office/drawing/2014/main" id="{CA30850C-A67C-1CD0-50C4-BF9121F7491B}"/>
              </a:ext>
            </a:extLst>
          </p:cNvPr>
          <p:cNvSpPr txBox="1"/>
          <p:nvPr/>
        </p:nvSpPr>
        <p:spPr>
          <a:xfrm>
            <a:off x="377373" y="4779760"/>
            <a:ext cx="6560453" cy="2708434"/>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Machine Learning-powered analysis using </a:t>
            </a:r>
            <a:r>
              <a:rPr lang="en-IN" sz="2000" b="1" dirty="0">
                <a:latin typeface="Times New Roman" panose="02020603050405020304" pitchFamily="18" charset="0"/>
                <a:cs typeface="Times New Roman" panose="02020603050405020304" pitchFamily="18" charset="0"/>
              </a:rPr>
              <a:t>Random Forest Regressor</a:t>
            </a:r>
            <a:r>
              <a:rPr lang="en-IN" sz="2000" dirty="0">
                <a:latin typeface="Times New Roman" panose="02020603050405020304" pitchFamily="18" charset="0"/>
                <a:cs typeface="Times New Roman" panose="02020603050405020304" pitchFamily="18" charset="0"/>
              </a:rPr>
              <a:t>: The </a:t>
            </a:r>
            <a:r>
              <a:rPr lang="en-IN" sz="2000" i="1" dirty="0" err="1">
                <a:latin typeface="Times New Roman" panose="02020603050405020304" pitchFamily="18" charset="0"/>
                <a:cs typeface="Times New Roman" panose="02020603050405020304" pitchFamily="18" charset="0"/>
              </a:rPr>
              <a:t>battery_health_model.pkl</a:t>
            </a:r>
            <a:r>
              <a:rPr lang="en-IN" sz="2000" i="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file is used after performing Random Forest Regressor to predict Battery Health.</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Why Random forest?</a:t>
            </a:r>
          </a:p>
          <a:p>
            <a:pPr marL="285750" indent="-285750">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Because it handles non-linear relationships, can manage high-dimensional data, is resistant to overfitting, making it effective for predicting complex outcomes.</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4956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9D027-00AC-F70C-48C5-75F41A30765A}"/>
              </a:ext>
            </a:extLst>
          </p:cNvPr>
          <p:cNvPicPr>
            <a:picLocks noChangeAspect="1"/>
          </p:cNvPicPr>
          <p:nvPr/>
        </p:nvPicPr>
        <p:blipFill>
          <a:blip r:embed="rId2"/>
          <a:stretch>
            <a:fillRect/>
          </a:stretch>
        </p:blipFill>
        <p:spPr>
          <a:xfrm>
            <a:off x="7315200" y="4101456"/>
            <a:ext cx="7315199" cy="4114800"/>
          </a:xfrm>
          <a:prstGeom prst="rect">
            <a:avLst/>
          </a:prstGeom>
        </p:spPr>
      </p:pic>
      <p:pic>
        <p:nvPicPr>
          <p:cNvPr id="5" name="Picture 4">
            <a:extLst>
              <a:ext uri="{FF2B5EF4-FFF2-40B4-BE49-F238E27FC236}">
                <a16:creationId xmlns:a16="http://schemas.microsoft.com/office/drawing/2014/main" id="{35936FE1-EF5B-4A37-15B7-32E1996A2932}"/>
              </a:ext>
            </a:extLst>
          </p:cNvPr>
          <p:cNvPicPr>
            <a:picLocks noChangeAspect="1"/>
          </p:cNvPicPr>
          <p:nvPr/>
        </p:nvPicPr>
        <p:blipFill>
          <a:blip r:embed="rId3"/>
          <a:stretch>
            <a:fillRect/>
          </a:stretch>
        </p:blipFill>
        <p:spPr>
          <a:xfrm>
            <a:off x="0" y="21609"/>
            <a:ext cx="7315200" cy="4114800"/>
          </a:xfrm>
          <a:prstGeom prst="rect">
            <a:avLst/>
          </a:prstGeom>
        </p:spPr>
      </p:pic>
      <p:pic>
        <p:nvPicPr>
          <p:cNvPr id="7" name="Picture 6">
            <a:extLst>
              <a:ext uri="{FF2B5EF4-FFF2-40B4-BE49-F238E27FC236}">
                <a16:creationId xmlns:a16="http://schemas.microsoft.com/office/drawing/2014/main" id="{C653ECF0-6FE8-A3A4-5801-726878EB2392}"/>
              </a:ext>
            </a:extLst>
          </p:cNvPr>
          <p:cNvPicPr>
            <a:picLocks noChangeAspect="1"/>
          </p:cNvPicPr>
          <p:nvPr/>
        </p:nvPicPr>
        <p:blipFill>
          <a:blip r:embed="rId4"/>
          <a:stretch>
            <a:fillRect/>
          </a:stretch>
        </p:blipFill>
        <p:spPr>
          <a:xfrm>
            <a:off x="0" y="4158018"/>
            <a:ext cx="7315200" cy="4093191"/>
          </a:xfrm>
          <a:prstGeom prst="rect">
            <a:avLst/>
          </a:prstGeom>
        </p:spPr>
      </p:pic>
      <p:sp>
        <p:nvSpPr>
          <p:cNvPr id="9" name="TextBox 8">
            <a:extLst>
              <a:ext uri="{FF2B5EF4-FFF2-40B4-BE49-F238E27FC236}">
                <a16:creationId xmlns:a16="http://schemas.microsoft.com/office/drawing/2014/main" id="{B59CC320-653F-BF46-ACF9-CEE2281506AB}"/>
              </a:ext>
            </a:extLst>
          </p:cNvPr>
          <p:cNvSpPr txBox="1"/>
          <p:nvPr/>
        </p:nvSpPr>
        <p:spPr>
          <a:xfrm>
            <a:off x="7788536" y="1570616"/>
            <a:ext cx="5980740" cy="1938992"/>
          </a:xfrm>
          <a:prstGeom prst="rect">
            <a:avLst/>
          </a:prstGeom>
          <a:noFill/>
        </p:spPr>
        <p:txBody>
          <a:bodyPr wrap="none" rtlCol="0">
            <a:spAutoFit/>
          </a:bodyPr>
          <a:lstStyle/>
          <a:p>
            <a:r>
              <a:rPr lang="en-IN" sz="4000" b="1" dirty="0">
                <a:latin typeface="Times New Roman" panose="02020603050405020304" pitchFamily="18" charset="0"/>
                <a:cs typeface="Times New Roman" panose="02020603050405020304" pitchFamily="18" charset="0"/>
              </a:rPr>
              <a:t>Vehicle Maintenance and</a:t>
            </a:r>
          </a:p>
          <a:p>
            <a:r>
              <a:rPr lang="en-IN" sz="4000" b="1" dirty="0">
                <a:latin typeface="Times New Roman" panose="02020603050405020304" pitchFamily="18" charset="0"/>
                <a:cs typeface="Times New Roman" panose="02020603050405020304" pitchFamily="18" charset="0"/>
              </a:rPr>
              <a:t>Driver Behaviour Analysis</a:t>
            </a:r>
          </a:p>
          <a:p>
            <a:endParaRPr lang="en-IN" sz="4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072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616279"/>
            <a:ext cx="5881449"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Artifakt Element Heavy" panose="020B0B03050000020004" pitchFamily="34" charset="0"/>
                <a:ea typeface="Artifakt Element Heavy" panose="020B0B03050000020004" pitchFamily="34" charset="0"/>
                <a:cs typeface="Barlow Bold" pitchFamily="34" charset="-120"/>
              </a:rPr>
              <a:t>Milestone 3 - Weeks 6-7</a:t>
            </a:r>
            <a:endParaRPr lang="en-US" sz="4450" dirty="0">
              <a:latin typeface="Artifakt Element Heavy" panose="020B0B03050000020004" pitchFamily="34" charset="0"/>
              <a:ea typeface="Artifakt Element Heavy" panose="020B0B03050000020004" pitchFamily="34" charset="0"/>
            </a:endParaRPr>
          </a:p>
        </p:txBody>
      </p:sp>
      <p:pic>
        <p:nvPicPr>
          <p:cNvPr id="4" name="Image 1" descr="preencoded.png"/>
          <p:cNvPicPr>
            <a:picLocks noChangeAspect="1"/>
          </p:cNvPicPr>
          <p:nvPr/>
        </p:nvPicPr>
        <p:blipFill>
          <a:blip r:embed="rId4"/>
          <a:stretch>
            <a:fillRect/>
          </a:stretch>
        </p:blipFill>
        <p:spPr>
          <a:xfrm>
            <a:off x="6244709" y="3653909"/>
            <a:ext cx="1083231" cy="1959412"/>
          </a:xfrm>
          <a:prstGeom prst="rect">
            <a:avLst/>
          </a:prstGeom>
        </p:spPr>
      </p:pic>
      <p:sp>
        <p:nvSpPr>
          <p:cNvPr id="5" name="Text 1"/>
          <p:cNvSpPr/>
          <p:nvPr/>
        </p:nvSpPr>
        <p:spPr>
          <a:xfrm>
            <a:off x="7652861" y="387048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Cost and Energy Consumption Analysis</a:t>
            </a:r>
            <a:endParaRPr lang="en-US" sz="2200" dirty="0">
              <a:latin typeface="Artifakt Element Heavy" panose="020B0B03050000020004" pitchFamily="34" charset="0"/>
              <a:ea typeface="Artifakt Element Heavy" panose="020B0B03050000020004" pitchFamily="34" charset="0"/>
            </a:endParaRPr>
          </a:p>
        </p:txBody>
      </p:sp>
      <p:sp>
        <p:nvSpPr>
          <p:cNvPr id="6" name="Text 2"/>
          <p:cNvSpPr/>
          <p:nvPr/>
        </p:nvSpPr>
        <p:spPr>
          <a:xfrm>
            <a:off x="7652861" y="4356616"/>
            <a:ext cx="6219230" cy="1720334"/>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Developed features to calculate and visualize energy consumption and operational costs, providing actionable insights for fleet managers And also Implemented interfaces for displaying cost analysis. .</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3324D-A4E3-5817-4EC5-F819F51125D5}"/>
              </a:ext>
            </a:extLst>
          </p:cNvPr>
          <p:cNvPicPr>
            <a:picLocks noChangeAspect="1"/>
          </p:cNvPicPr>
          <p:nvPr/>
        </p:nvPicPr>
        <p:blipFill>
          <a:blip r:embed="rId2"/>
          <a:stretch>
            <a:fillRect/>
          </a:stretch>
        </p:blipFill>
        <p:spPr>
          <a:xfrm>
            <a:off x="1" y="0"/>
            <a:ext cx="7315199" cy="4114800"/>
          </a:xfrm>
          <a:prstGeom prst="rect">
            <a:avLst/>
          </a:prstGeom>
        </p:spPr>
      </p:pic>
      <p:pic>
        <p:nvPicPr>
          <p:cNvPr id="5" name="Picture 4">
            <a:extLst>
              <a:ext uri="{FF2B5EF4-FFF2-40B4-BE49-F238E27FC236}">
                <a16:creationId xmlns:a16="http://schemas.microsoft.com/office/drawing/2014/main" id="{A53DBB67-1361-7600-0035-5958421A85D3}"/>
              </a:ext>
            </a:extLst>
          </p:cNvPr>
          <p:cNvPicPr>
            <a:picLocks noChangeAspect="1"/>
          </p:cNvPicPr>
          <p:nvPr/>
        </p:nvPicPr>
        <p:blipFill>
          <a:blip r:embed="rId3"/>
          <a:stretch>
            <a:fillRect/>
          </a:stretch>
        </p:blipFill>
        <p:spPr>
          <a:xfrm>
            <a:off x="7315200" y="4113640"/>
            <a:ext cx="7315200" cy="4115960"/>
          </a:xfrm>
          <a:prstGeom prst="rect">
            <a:avLst/>
          </a:prstGeom>
        </p:spPr>
      </p:pic>
      <p:sp>
        <p:nvSpPr>
          <p:cNvPr id="6" name="TextBox 5">
            <a:extLst>
              <a:ext uri="{FF2B5EF4-FFF2-40B4-BE49-F238E27FC236}">
                <a16:creationId xmlns:a16="http://schemas.microsoft.com/office/drawing/2014/main" id="{8A744029-D803-0B64-62EF-2AE36A4824E0}"/>
              </a:ext>
            </a:extLst>
          </p:cNvPr>
          <p:cNvSpPr txBox="1"/>
          <p:nvPr/>
        </p:nvSpPr>
        <p:spPr>
          <a:xfrm>
            <a:off x="7476302" y="2089148"/>
            <a:ext cx="6829690" cy="1323439"/>
          </a:xfrm>
          <a:prstGeom prst="rect">
            <a:avLst/>
          </a:prstGeom>
          <a:noFill/>
        </p:spPr>
        <p:txBody>
          <a:bodyPr wrap="none" rtlCol="0">
            <a:spAutoFit/>
          </a:bodyPr>
          <a:lstStyle/>
          <a:p>
            <a:r>
              <a:rPr lang="en-IN" sz="4000" b="1" dirty="0">
                <a:latin typeface="Times New Roman" panose="02020603050405020304" pitchFamily="18" charset="0"/>
                <a:cs typeface="Times New Roman" panose="02020603050405020304" pitchFamily="18" charset="0"/>
              </a:rPr>
              <a:t>Cost and </a:t>
            </a:r>
          </a:p>
          <a:p>
            <a:r>
              <a:rPr lang="en-IN" sz="4000" b="1" dirty="0">
                <a:latin typeface="Times New Roman" panose="02020603050405020304" pitchFamily="18" charset="0"/>
                <a:cs typeface="Times New Roman" panose="02020603050405020304" pitchFamily="18" charset="0"/>
              </a:rPr>
              <a:t>Energy Consumption Analysis</a:t>
            </a:r>
          </a:p>
        </p:txBody>
      </p:sp>
      <p:sp>
        <p:nvSpPr>
          <p:cNvPr id="7" name="TextBox 6">
            <a:extLst>
              <a:ext uri="{FF2B5EF4-FFF2-40B4-BE49-F238E27FC236}">
                <a16:creationId xmlns:a16="http://schemas.microsoft.com/office/drawing/2014/main" id="{73069308-4987-7557-77FC-373453A449A2}"/>
              </a:ext>
            </a:extLst>
          </p:cNvPr>
          <p:cNvSpPr txBox="1"/>
          <p:nvPr/>
        </p:nvSpPr>
        <p:spPr>
          <a:xfrm>
            <a:off x="820615" y="5251938"/>
            <a:ext cx="4200124" cy="1323439"/>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Total Energy Consumption tracking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Cost per Mile Analysis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CO₂ Emissions Saved calculation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Fleet Efficiency Comparison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9002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902023"/>
            <a:ext cx="6209824"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Artifakt Element Heavy" panose="020B0B03050000020004" pitchFamily="34" charset="0"/>
                <a:ea typeface="Artifakt Element Heavy" panose="020B0B03050000020004" pitchFamily="34" charset="0"/>
                <a:cs typeface="Barlow Bold" pitchFamily="34" charset="-120"/>
              </a:rPr>
              <a:t>Milestone 4 - Weeks 8-10</a:t>
            </a:r>
            <a:endParaRPr lang="en-US" sz="4450" dirty="0">
              <a:latin typeface="Artifakt Element Heavy" panose="020B0B03050000020004" pitchFamily="34" charset="0"/>
              <a:ea typeface="Artifakt Element Heavy" panose="020B0B03050000020004" pitchFamily="34" charset="0"/>
            </a:endParaRPr>
          </a:p>
        </p:txBody>
      </p:sp>
      <p:pic>
        <p:nvPicPr>
          <p:cNvPr id="3" name="Image 0" descr="preencoded.png"/>
          <p:cNvPicPr>
            <a:picLocks noChangeAspect="1"/>
          </p:cNvPicPr>
          <p:nvPr/>
        </p:nvPicPr>
        <p:blipFill>
          <a:blip r:embed="rId3"/>
          <a:stretch>
            <a:fillRect/>
          </a:stretch>
        </p:blipFill>
        <p:spPr>
          <a:xfrm>
            <a:off x="2413873" y="3048000"/>
            <a:ext cx="3245644" cy="1612702"/>
          </a:xfrm>
          <a:prstGeom prst="rect">
            <a:avLst/>
          </a:prstGeom>
        </p:spPr>
      </p:pic>
      <p:sp>
        <p:nvSpPr>
          <p:cNvPr id="4" name="Text 1"/>
          <p:cNvSpPr/>
          <p:nvPr/>
        </p:nvSpPr>
        <p:spPr>
          <a:xfrm>
            <a:off x="3988713" y="3847028"/>
            <a:ext cx="95845" cy="433388"/>
          </a:xfrm>
          <a:prstGeom prst="rect">
            <a:avLst/>
          </a:prstGeom>
          <a:noFill/>
          <a:ln/>
        </p:spPr>
        <p:txBody>
          <a:bodyPr wrap="none" lIns="0" tIns="0" rIns="0" bIns="0" rtlCol="0" anchor="t"/>
          <a:lstStyle/>
          <a:p>
            <a:pPr marL="0" indent="0" algn="ctr">
              <a:lnSpc>
                <a:spcPts val="3400"/>
              </a:lnSpc>
              <a:buNone/>
            </a:pPr>
            <a:r>
              <a:rPr lang="en-US" sz="21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1</a:t>
            </a:r>
            <a:endParaRPr lang="en-US" sz="2100" dirty="0">
              <a:latin typeface="Artifakt Element Heavy" panose="020B0B03050000020004" pitchFamily="34" charset="0"/>
              <a:ea typeface="Artifakt Element Heavy" panose="020B0B03050000020004" pitchFamily="34" charset="0"/>
            </a:endParaRPr>
          </a:p>
        </p:txBody>
      </p:sp>
      <p:sp>
        <p:nvSpPr>
          <p:cNvPr id="5" name="Text 2"/>
          <p:cNvSpPr/>
          <p:nvPr/>
        </p:nvSpPr>
        <p:spPr>
          <a:xfrm>
            <a:off x="5876092" y="3264575"/>
            <a:ext cx="3347204"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Custom Report Generation</a:t>
            </a:r>
            <a:endParaRPr lang="en-US" sz="2200" dirty="0">
              <a:latin typeface="Artifakt Element Heavy" panose="020B0B03050000020004" pitchFamily="34" charset="0"/>
              <a:ea typeface="Artifakt Element Heavy" panose="020B0B03050000020004" pitchFamily="34" charset="0"/>
            </a:endParaRPr>
          </a:p>
        </p:txBody>
      </p:sp>
      <p:sp>
        <p:nvSpPr>
          <p:cNvPr id="6" name="Text 3"/>
          <p:cNvSpPr/>
          <p:nvPr/>
        </p:nvSpPr>
        <p:spPr>
          <a:xfrm>
            <a:off x="5876092" y="3750707"/>
            <a:ext cx="7779425"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Enabled fleet managers to generate detailed reports on vehicle performance and energy use.</a:t>
            </a:r>
            <a:endParaRPr lang="en-US" sz="1700" dirty="0"/>
          </a:p>
        </p:txBody>
      </p:sp>
      <p:sp>
        <p:nvSpPr>
          <p:cNvPr id="7" name="Shape 4"/>
          <p:cNvSpPr/>
          <p:nvPr/>
        </p:nvSpPr>
        <p:spPr>
          <a:xfrm>
            <a:off x="5713571" y="4672489"/>
            <a:ext cx="8104465" cy="15240"/>
          </a:xfrm>
          <a:prstGeom prst="roundRect">
            <a:avLst>
              <a:gd name="adj" fmla="val 1279500"/>
            </a:avLst>
          </a:prstGeom>
          <a:solidFill>
            <a:srgbClr val="C1C3D0"/>
          </a:solidFill>
          <a:ln/>
        </p:spPr>
      </p:sp>
      <p:pic>
        <p:nvPicPr>
          <p:cNvPr id="8" name="Image 1" descr="preencoded.png"/>
          <p:cNvPicPr>
            <a:picLocks noChangeAspect="1"/>
          </p:cNvPicPr>
          <p:nvPr/>
        </p:nvPicPr>
        <p:blipFill>
          <a:blip r:embed="rId4"/>
          <a:stretch>
            <a:fillRect/>
          </a:stretch>
        </p:blipFill>
        <p:spPr>
          <a:xfrm>
            <a:off x="791051" y="4714756"/>
            <a:ext cx="6491288" cy="1612702"/>
          </a:xfrm>
          <a:prstGeom prst="rect">
            <a:avLst/>
          </a:prstGeom>
        </p:spPr>
      </p:pic>
      <p:sp>
        <p:nvSpPr>
          <p:cNvPr id="9" name="Text 5"/>
          <p:cNvSpPr/>
          <p:nvPr/>
        </p:nvSpPr>
        <p:spPr>
          <a:xfrm>
            <a:off x="3960733" y="5304353"/>
            <a:ext cx="151686" cy="433388"/>
          </a:xfrm>
          <a:prstGeom prst="rect">
            <a:avLst/>
          </a:prstGeom>
          <a:noFill/>
          <a:ln/>
        </p:spPr>
        <p:txBody>
          <a:bodyPr wrap="none" lIns="0" tIns="0" rIns="0" bIns="0" rtlCol="0" anchor="t"/>
          <a:lstStyle/>
          <a:p>
            <a:pPr marL="0" indent="0" algn="ctr">
              <a:lnSpc>
                <a:spcPts val="3400"/>
              </a:lnSpc>
              <a:buNone/>
            </a:pPr>
            <a:r>
              <a:rPr lang="en-US" sz="21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2</a:t>
            </a:r>
            <a:endParaRPr lang="en-US" sz="2100" dirty="0">
              <a:latin typeface="Artifakt Element Heavy" panose="020B0B03050000020004" pitchFamily="34" charset="0"/>
              <a:ea typeface="Artifakt Element Heavy" panose="020B0B03050000020004" pitchFamily="34" charset="0"/>
            </a:endParaRPr>
          </a:p>
        </p:txBody>
      </p:sp>
      <p:sp>
        <p:nvSpPr>
          <p:cNvPr id="10" name="Text 6"/>
          <p:cNvSpPr/>
          <p:nvPr/>
        </p:nvSpPr>
        <p:spPr>
          <a:xfrm>
            <a:off x="7498913" y="4931331"/>
            <a:ext cx="3029664"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Machine Learning Model</a:t>
            </a:r>
            <a:endParaRPr lang="en-US" sz="2200" dirty="0">
              <a:latin typeface="Artifakt Element Heavy" panose="020B0B03050000020004" pitchFamily="34" charset="0"/>
              <a:ea typeface="Artifakt Element Heavy" panose="020B0B03050000020004" pitchFamily="34" charset="0"/>
            </a:endParaRPr>
          </a:p>
        </p:txBody>
      </p:sp>
      <p:sp>
        <p:nvSpPr>
          <p:cNvPr id="11" name="Text 7"/>
          <p:cNvSpPr/>
          <p:nvPr/>
        </p:nvSpPr>
        <p:spPr>
          <a:xfrm>
            <a:off x="7498913" y="5417463"/>
            <a:ext cx="615660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Integrated a model for predictive battery health analysis to reduce downtime</a:t>
            </a:r>
            <a:r>
              <a:rPr lang="en-US" sz="1700" i="1" dirty="0">
                <a:solidFill>
                  <a:srgbClr val="272525"/>
                </a:solidFill>
                <a:latin typeface="Montserrat" pitchFamily="34" charset="0"/>
                <a:ea typeface="Montserrat" pitchFamily="34" charset="-122"/>
                <a:cs typeface="Montserrat" pitchFamily="34" charset="-120"/>
              </a:rPr>
              <a:t>(</a:t>
            </a:r>
            <a:r>
              <a:rPr lang="en-US" sz="1700" i="1" dirty="0" err="1">
                <a:solidFill>
                  <a:srgbClr val="272525"/>
                </a:solidFill>
                <a:latin typeface="Montserrat" pitchFamily="34" charset="0"/>
                <a:ea typeface="Montserrat" pitchFamily="34" charset="-122"/>
                <a:cs typeface="Montserrat" pitchFamily="34" charset="-120"/>
              </a:rPr>
              <a:t>battery_health_prediction.pkl</a:t>
            </a:r>
            <a:r>
              <a:rPr lang="en-US" sz="1700" i="1" dirty="0">
                <a:solidFill>
                  <a:srgbClr val="272525"/>
                </a:solidFill>
                <a:latin typeface="Montserrat" pitchFamily="34" charset="0"/>
                <a:ea typeface="Montserrat" pitchFamily="34" charset="-122"/>
                <a:cs typeface="Montserrat" pitchFamily="34" charset="-120"/>
              </a:rPr>
              <a:t>).</a:t>
            </a:r>
            <a:endParaRPr lang="en-US" sz="1700" i="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226DF8-2664-5CED-9125-4A06E982EB7D}"/>
              </a:ext>
            </a:extLst>
          </p:cNvPr>
          <p:cNvPicPr>
            <a:picLocks noChangeAspect="1"/>
          </p:cNvPicPr>
          <p:nvPr/>
        </p:nvPicPr>
        <p:blipFill>
          <a:blip r:embed="rId2"/>
          <a:stretch>
            <a:fillRect/>
          </a:stretch>
        </p:blipFill>
        <p:spPr>
          <a:xfrm>
            <a:off x="1" y="4152353"/>
            <a:ext cx="7315200" cy="4034418"/>
          </a:xfrm>
          <a:prstGeom prst="rect">
            <a:avLst/>
          </a:prstGeom>
        </p:spPr>
      </p:pic>
      <p:pic>
        <p:nvPicPr>
          <p:cNvPr id="5" name="Picture 4">
            <a:extLst>
              <a:ext uri="{FF2B5EF4-FFF2-40B4-BE49-F238E27FC236}">
                <a16:creationId xmlns:a16="http://schemas.microsoft.com/office/drawing/2014/main" id="{18F8C018-30FE-DE47-5191-18895ED1680D}"/>
              </a:ext>
            </a:extLst>
          </p:cNvPr>
          <p:cNvPicPr>
            <a:picLocks noChangeAspect="1"/>
          </p:cNvPicPr>
          <p:nvPr/>
        </p:nvPicPr>
        <p:blipFill>
          <a:blip r:embed="rId3"/>
          <a:stretch>
            <a:fillRect/>
          </a:stretch>
        </p:blipFill>
        <p:spPr>
          <a:xfrm>
            <a:off x="7315201" y="4136021"/>
            <a:ext cx="7315200" cy="4240381"/>
          </a:xfrm>
          <a:prstGeom prst="rect">
            <a:avLst/>
          </a:prstGeom>
        </p:spPr>
      </p:pic>
      <p:pic>
        <p:nvPicPr>
          <p:cNvPr id="7" name="Picture 6">
            <a:extLst>
              <a:ext uri="{FF2B5EF4-FFF2-40B4-BE49-F238E27FC236}">
                <a16:creationId xmlns:a16="http://schemas.microsoft.com/office/drawing/2014/main" id="{BC90C635-0B9E-D90E-AF4C-4861BCEB30F2}"/>
              </a:ext>
            </a:extLst>
          </p:cNvPr>
          <p:cNvPicPr>
            <a:picLocks noChangeAspect="1"/>
          </p:cNvPicPr>
          <p:nvPr/>
        </p:nvPicPr>
        <p:blipFill>
          <a:blip r:embed="rId4"/>
          <a:stretch>
            <a:fillRect/>
          </a:stretch>
        </p:blipFill>
        <p:spPr>
          <a:xfrm>
            <a:off x="0" y="25942"/>
            <a:ext cx="7315200" cy="4126411"/>
          </a:xfrm>
          <a:prstGeom prst="rect">
            <a:avLst/>
          </a:prstGeom>
        </p:spPr>
      </p:pic>
      <p:sp>
        <p:nvSpPr>
          <p:cNvPr id="8" name="TextBox 7">
            <a:extLst>
              <a:ext uri="{FF2B5EF4-FFF2-40B4-BE49-F238E27FC236}">
                <a16:creationId xmlns:a16="http://schemas.microsoft.com/office/drawing/2014/main" id="{8325B80A-B892-AA9A-6D80-8823FB29EF38}"/>
              </a:ext>
            </a:extLst>
          </p:cNvPr>
          <p:cNvSpPr txBox="1"/>
          <p:nvPr/>
        </p:nvSpPr>
        <p:spPr>
          <a:xfrm>
            <a:off x="7476302" y="180932"/>
            <a:ext cx="6966529" cy="3816429"/>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Custom Report Generation</a:t>
            </a:r>
          </a:p>
          <a:p>
            <a:endParaRPr lang="en-IN" sz="4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Select Vehicle: </a:t>
            </a:r>
            <a:r>
              <a:rPr lang="en-US" dirty="0">
                <a:latin typeface="Times New Roman" panose="02020603050405020304" pitchFamily="18" charset="0"/>
                <a:cs typeface="Times New Roman" panose="02020603050405020304" pitchFamily="18" charset="0"/>
              </a:rPr>
              <a:t>Choose the vehicle for the report.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Report Type: </a:t>
            </a:r>
            <a:r>
              <a:rPr lang="en-US" dirty="0">
                <a:latin typeface="Times New Roman" panose="02020603050405020304" pitchFamily="18" charset="0"/>
                <a:cs typeface="Times New Roman" panose="02020603050405020304" pitchFamily="18" charset="0"/>
              </a:rPr>
              <a:t>Select the type of report (Battery Reports, Driver Reports, Maintenance Reports, Cost &amp; Energy Reports).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Date Range: </a:t>
            </a:r>
            <a:r>
              <a:rPr lang="en-US" dirty="0">
                <a:latin typeface="Times New Roman" panose="02020603050405020304" pitchFamily="18" charset="0"/>
                <a:cs typeface="Times New Roman" panose="02020603050405020304" pitchFamily="18" charset="0"/>
              </a:rPr>
              <a:t>Select the start and end dates for the report (dd-mm-</a:t>
            </a:r>
            <a:r>
              <a:rPr lang="en-US" dirty="0" err="1">
                <a:latin typeface="Times New Roman" panose="02020603050405020304" pitchFamily="18" charset="0"/>
                <a:cs typeface="Times New Roman" panose="02020603050405020304" pitchFamily="18" charset="0"/>
              </a:rPr>
              <a:t>yyyy</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Generate Report: </a:t>
            </a:r>
            <a:r>
              <a:rPr lang="en-US" dirty="0">
                <a:latin typeface="Times New Roman" panose="02020603050405020304" pitchFamily="18" charset="0"/>
                <a:cs typeface="Times New Roman" panose="02020603050405020304" pitchFamily="18" charset="0"/>
              </a:rPr>
              <a:t>Button to generate the report based on the selected options.</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Total Reports Generated: </a:t>
            </a:r>
            <a:r>
              <a:rPr lang="en-US" dirty="0">
                <a:latin typeface="Times New Roman" panose="02020603050405020304" pitchFamily="18" charset="0"/>
                <a:cs typeface="Times New Roman" panose="02020603050405020304" pitchFamily="18" charset="0"/>
              </a:rPr>
              <a:t>Displays the total number of reports generated.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61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2EF742-D652-0015-5FB3-0A48F83F8B70}"/>
              </a:ext>
            </a:extLst>
          </p:cNvPr>
          <p:cNvPicPr>
            <a:picLocks noChangeAspect="1"/>
          </p:cNvPicPr>
          <p:nvPr/>
        </p:nvPicPr>
        <p:blipFill>
          <a:blip r:embed="rId2"/>
          <a:stretch>
            <a:fillRect/>
          </a:stretch>
        </p:blipFill>
        <p:spPr>
          <a:xfrm>
            <a:off x="4259766" y="-52611"/>
            <a:ext cx="6072295" cy="8282211"/>
          </a:xfrm>
          <a:prstGeom prst="rect">
            <a:avLst/>
          </a:prstGeom>
        </p:spPr>
      </p:pic>
      <p:sp>
        <p:nvSpPr>
          <p:cNvPr id="4" name="TextBox 3">
            <a:extLst>
              <a:ext uri="{FF2B5EF4-FFF2-40B4-BE49-F238E27FC236}">
                <a16:creationId xmlns:a16="http://schemas.microsoft.com/office/drawing/2014/main" id="{29807DD1-A58E-011F-E8C4-7294038AC5C4}"/>
              </a:ext>
            </a:extLst>
          </p:cNvPr>
          <p:cNvSpPr txBox="1"/>
          <p:nvPr/>
        </p:nvSpPr>
        <p:spPr>
          <a:xfrm>
            <a:off x="1" y="1609681"/>
            <a:ext cx="4409953" cy="3477875"/>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Generated Report</a:t>
            </a:r>
          </a:p>
          <a:p>
            <a:r>
              <a:rPr lang="en-IN" sz="4000" b="1" dirty="0">
                <a:latin typeface="Times New Roman" panose="02020603050405020304" pitchFamily="18" charset="0"/>
                <a:cs typeface="Times New Roman" panose="02020603050405020304" pitchFamily="18" charset="0"/>
              </a:rPr>
              <a:t>Sample</a:t>
            </a:r>
          </a:p>
          <a:p>
            <a:endParaRPr lang="en-IN" sz="4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Save Reports as PDF:</a:t>
            </a:r>
          </a:p>
          <a:p>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generated reports are saved in PDF format, which can be downloaded from the history section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AF7A8A-3EB0-34B8-140C-20AD53A6B31D}"/>
              </a:ext>
            </a:extLst>
          </p:cNvPr>
          <p:cNvPicPr>
            <a:picLocks noChangeAspect="1"/>
          </p:cNvPicPr>
          <p:nvPr/>
        </p:nvPicPr>
        <p:blipFill>
          <a:blip r:embed="rId2"/>
          <a:stretch>
            <a:fillRect/>
          </a:stretch>
        </p:blipFill>
        <p:spPr>
          <a:xfrm>
            <a:off x="4196953" y="0"/>
            <a:ext cx="6236494" cy="8229600"/>
          </a:xfrm>
          <a:prstGeom prst="rect">
            <a:avLst/>
          </a:prstGeom>
        </p:spPr>
      </p:pic>
      <p:sp>
        <p:nvSpPr>
          <p:cNvPr id="4" name="TextBox 3">
            <a:extLst>
              <a:ext uri="{FF2B5EF4-FFF2-40B4-BE49-F238E27FC236}">
                <a16:creationId xmlns:a16="http://schemas.microsoft.com/office/drawing/2014/main" id="{6DAF52B6-2210-8194-964C-7468CFD56555}"/>
              </a:ext>
            </a:extLst>
          </p:cNvPr>
          <p:cNvSpPr txBox="1"/>
          <p:nvPr/>
        </p:nvSpPr>
        <p:spPr>
          <a:xfrm>
            <a:off x="333487" y="992410"/>
            <a:ext cx="3863466" cy="4154984"/>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Class Diagram</a:t>
            </a:r>
          </a:p>
          <a:p>
            <a:endParaRPr lang="en-IN" sz="4000" b="1" dirty="0">
              <a:latin typeface="Times New Roman" panose="02020603050405020304" pitchFamily="18" charset="0"/>
              <a:cs typeface="Times New Roman" panose="02020603050405020304" pitchFamily="18" charset="0"/>
            </a:endParaRPr>
          </a:p>
          <a:p>
            <a:endParaRPr lang="en-IN" sz="4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class diagram represents the structure of the EV fleet monitoring system, showcasing key classes and their relationships.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includes classes for vehicles, drivers, maintenance schedules, route optimization, and battery health prediction.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5887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939171"/>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Artifakt Element Heavy" panose="020B0B03050000020004" pitchFamily="34" charset="0"/>
                <a:ea typeface="Artifakt Element Heavy" panose="020B0B03050000020004" pitchFamily="34" charset="0"/>
                <a:cs typeface="Barlow Bold" pitchFamily="34" charset="-120"/>
              </a:rPr>
              <a:t>Conclusion</a:t>
            </a:r>
            <a:endParaRPr lang="en-US" sz="4450" dirty="0">
              <a:latin typeface="Artifakt Element Heavy" panose="020B0B03050000020004" pitchFamily="34" charset="0"/>
              <a:ea typeface="Artifakt Element Heavy" panose="020B0B03050000020004" pitchFamily="34" charset="0"/>
            </a:endParaRPr>
          </a:p>
        </p:txBody>
      </p:sp>
      <p:sp>
        <p:nvSpPr>
          <p:cNvPr id="4" name="Text 1"/>
          <p:cNvSpPr/>
          <p:nvPr/>
        </p:nvSpPr>
        <p:spPr>
          <a:xfrm>
            <a:off x="758309" y="3085028"/>
            <a:ext cx="3651171" cy="714970"/>
          </a:xfrm>
          <a:prstGeom prst="rect">
            <a:avLst/>
          </a:prstGeom>
          <a:noFill/>
          <a:ln/>
        </p:spPr>
        <p:txBody>
          <a:bodyPr wrap="none" lIns="0" tIns="0" rIns="0" bIns="0" rtlCol="0" anchor="t"/>
          <a:lstStyle/>
          <a:p>
            <a:pPr marL="0" indent="0" algn="ctr">
              <a:lnSpc>
                <a:spcPts val="5600"/>
              </a:lnSpc>
              <a:buNone/>
            </a:pPr>
            <a:r>
              <a:rPr lang="en-US" sz="56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1</a:t>
            </a:r>
            <a:endParaRPr lang="en-US" sz="5600" dirty="0">
              <a:latin typeface="Artifakt Element Heavy" panose="020B0B03050000020004" pitchFamily="34" charset="0"/>
              <a:ea typeface="Artifakt Element Heavy" panose="020B0B03050000020004" pitchFamily="34" charset="0"/>
            </a:endParaRPr>
          </a:p>
        </p:txBody>
      </p:sp>
      <p:sp>
        <p:nvSpPr>
          <p:cNvPr id="5" name="Text 2"/>
          <p:cNvSpPr/>
          <p:nvPr/>
        </p:nvSpPr>
        <p:spPr>
          <a:xfrm>
            <a:off x="1158478" y="4070628"/>
            <a:ext cx="2850713" cy="356235"/>
          </a:xfrm>
          <a:prstGeom prst="rect">
            <a:avLst/>
          </a:prstGeom>
          <a:noFill/>
          <a:ln/>
        </p:spPr>
        <p:txBody>
          <a:bodyPr wrap="none" lIns="0" tIns="0" rIns="0" bIns="0" rtlCol="0" anchor="t"/>
          <a:lstStyle/>
          <a:p>
            <a:pPr marL="0" indent="0" algn="ctr">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Insights &amp; Analytics</a:t>
            </a:r>
            <a:endParaRPr lang="en-US" sz="2200" dirty="0">
              <a:latin typeface="Artifakt Element Heavy" panose="020B0B03050000020004" pitchFamily="34" charset="0"/>
              <a:ea typeface="Artifakt Element Heavy" panose="020B0B03050000020004" pitchFamily="34" charset="0"/>
            </a:endParaRPr>
          </a:p>
        </p:txBody>
      </p:sp>
      <p:sp>
        <p:nvSpPr>
          <p:cNvPr id="6" name="Text 3"/>
          <p:cNvSpPr/>
          <p:nvPr/>
        </p:nvSpPr>
        <p:spPr>
          <a:xfrm>
            <a:off x="758309" y="4556760"/>
            <a:ext cx="3651171" cy="1733550"/>
          </a:xfrm>
          <a:prstGeom prst="rect">
            <a:avLst/>
          </a:prstGeom>
          <a:noFill/>
          <a:ln/>
        </p:spPr>
        <p:txBody>
          <a:bodyPr wrap="square" lIns="0" tIns="0" rIns="0" bIns="0" rtlCol="0" anchor="t"/>
          <a:lstStyle/>
          <a:p>
            <a:pPr marL="0" indent="0" algn="ctr">
              <a:lnSpc>
                <a:spcPts val="2700"/>
              </a:lnSpc>
              <a:buNone/>
            </a:pPr>
            <a:r>
              <a:rPr lang="en-US" sz="1700" dirty="0">
                <a:solidFill>
                  <a:srgbClr val="272525"/>
                </a:solidFill>
                <a:latin typeface="Montserrat" pitchFamily="34" charset="0"/>
                <a:ea typeface="Montserrat" pitchFamily="34" charset="-122"/>
                <a:cs typeface="Montserrat" pitchFamily="34" charset="-120"/>
              </a:rPr>
              <a:t>This project provides real-time insights and predictive analytics for EV fleet management, optimizing fleet operations and reducing costs.</a:t>
            </a:r>
            <a:endParaRPr lang="en-US" sz="1700" dirty="0"/>
          </a:p>
        </p:txBody>
      </p:sp>
      <p:sp>
        <p:nvSpPr>
          <p:cNvPr id="7" name="Text 4"/>
          <p:cNvSpPr/>
          <p:nvPr/>
        </p:nvSpPr>
        <p:spPr>
          <a:xfrm>
            <a:off x="4734401" y="3085028"/>
            <a:ext cx="3651290" cy="714970"/>
          </a:xfrm>
          <a:prstGeom prst="rect">
            <a:avLst/>
          </a:prstGeom>
          <a:noFill/>
          <a:ln/>
        </p:spPr>
        <p:txBody>
          <a:bodyPr wrap="none" lIns="0" tIns="0" rIns="0" bIns="0" rtlCol="0" anchor="t"/>
          <a:lstStyle/>
          <a:p>
            <a:pPr marL="0" indent="0" algn="ctr">
              <a:lnSpc>
                <a:spcPts val="5600"/>
              </a:lnSpc>
              <a:buNone/>
            </a:pPr>
            <a:r>
              <a:rPr lang="en-US" sz="56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2</a:t>
            </a:r>
            <a:endParaRPr lang="en-US" sz="5600" dirty="0">
              <a:latin typeface="Artifakt Element Heavy" panose="020B0B03050000020004" pitchFamily="34" charset="0"/>
              <a:ea typeface="Artifakt Element Heavy" panose="020B0B03050000020004" pitchFamily="34" charset="0"/>
            </a:endParaRPr>
          </a:p>
        </p:txBody>
      </p:sp>
      <p:sp>
        <p:nvSpPr>
          <p:cNvPr id="8" name="Text 5"/>
          <p:cNvSpPr/>
          <p:nvPr/>
        </p:nvSpPr>
        <p:spPr>
          <a:xfrm>
            <a:off x="5013127" y="4070628"/>
            <a:ext cx="3093839" cy="356235"/>
          </a:xfrm>
          <a:prstGeom prst="rect">
            <a:avLst/>
          </a:prstGeom>
          <a:noFill/>
          <a:ln/>
        </p:spPr>
        <p:txBody>
          <a:bodyPr wrap="none" lIns="0" tIns="0" rIns="0" bIns="0" rtlCol="0" anchor="t"/>
          <a:lstStyle/>
          <a:p>
            <a:pPr marL="0" indent="0" algn="ctr">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Efficiency Enhancement</a:t>
            </a:r>
            <a:endParaRPr lang="en-US" sz="2200" dirty="0">
              <a:latin typeface="Artifakt Element Heavy" panose="020B0B03050000020004" pitchFamily="34" charset="0"/>
              <a:ea typeface="Artifakt Element Heavy" panose="020B0B03050000020004" pitchFamily="34" charset="0"/>
            </a:endParaRPr>
          </a:p>
        </p:txBody>
      </p:sp>
      <p:sp>
        <p:nvSpPr>
          <p:cNvPr id="9" name="Text 6"/>
          <p:cNvSpPr/>
          <p:nvPr/>
        </p:nvSpPr>
        <p:spPr>
          <a:xfrm>
            <a:off x="4734401" y="4556760"/>
            <a:ext cx="3651290" cy="1386840"/>
          </a:xfrm>
          <a:prstGeom prst="rect">
            <a:avLst/>
          </a:prstGeom>
          <a:noFill/>
          <a:ln/>
        </p:spPr>
        <p:txBody>
          <a:bodyPr wrap="square" lIns="0" tIns="0" rIns="0" bIns="0" rtlCol="0" anchor="t"/>
          <a:lstStyle/>
          <a:p>
            <a:pPr marL="0" indent="0" algn="ctr">
              <a:lnSpc>
                <a:spcPts val="2700"/>
              </a:lnSpc>
              <a:buNone/>
            </a:pPr>
            <a:r>
              <a:rPr lang="en-US" sz="1700" dirty="0">
                <a:solidFill>
                  <a:srgbClr val="272525"/>
                </a:solidFill>
                <a:latin typeface="Montserrat" pitchFamily="34" charset="0"/>
                <a:ea typeface="Montserrat" pitchFamily="34" charset="-122"/>
                <a:cs typeface="Montserrat" pitchFamily="34" charset="-120"/>
              </a:rPr>
              <a:t>By integrating machine learning, we've enhanced the ability to predict maintenance needs, increasing fleet efficiency.</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150858"/>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Artifakt Element Heavy" panose="020B0B03050000020004" pitchFamily="34" charset="0"/>
                <a:ea typeface="Artifakt Element Heavy" panose="020B0B03050000020004" pitchFamily="34" charset="0"/>
                <a:cs typeface="Barlow Bold" pitchFamily="34" charset="-120"/>
              </a:rPr>
              <a:t>Introduction</a:t>
            </a:r>
            <a:endParaRPr lang="en-US" sz="4450" dirty="0">
              <a:latin typeface="Artifakt Element Heavy" panose="020B0B03050000020004" pitchFamily="34" charset="0"/>
              <a:ea typeface="Artifakt Element Heavy" panose="020B0B03050000020004" pitchFamily="34" charset="0"/>
            </a:endParaRPr>
          </a:p>
        </p:txBody>
      </p:sp>
      <p:sp>
        <p:nvSpPr>
          <p:cNvPr id="3" name="Text 1"/>
          <p:cNvSpPr/>
          <p:nvPr/>
        </p:nvSpPr>
        <p:spPr>
          <a:xfrm>
            <a:off x="758309" y="2188488"/>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7068F4"/>
                </a:solidFill>
                <a:latin typeface="Artifakt Element Heavy" panose="020B0B03050000020004" pitchFamily="34" charset="0"/>
                <a:ea typeface="Artifakt Element Heavy" panose="020B0B03050000020004" pitchFamily="34" charset="0"/>
                <a:cs typeface="Barlow Bold" pitchFamily="34" charset="-120"/>
              </a:rPr>
              <a:t>Project Overview</a:t>
            </a:r>
            <a:endParaRPr lang="en-US" sz="2200" dirty="0">
              <a:latin typeface="Artifakt Element Heavy" panose="020B0B03050000020004" pitchFamily="34" charset="0"/>
              <a:ea typeface="Artifakt Element Heavy" panose="020B0B03050000020004" pitchFamily="34" charset="0"/>
            </a:endParaRPr>
          </a:p>
        </p:txBody>
      </p:sp>
      <p:sp>
        <p:nvSpPr>
          <p:cNvPr id="4" name="Text 2"/>
          <p:cNvSpPr/>
          <p:nvPr/>
        </p:nvSpPr>
        <p:spPr>
          <a:xfrm>
            <a:off x="758309" y="2699239"/>
            <a:ext cx="7887980" cy="1040130"/>
          </a:xfrm>
          <a:prstGeom prst="rect">
            <a:avLst/>
          </a:prstGeom>
          <a:noFill/>
          <a:ln/>
        </p:spPr>
        <p:txBody>
          <a:bodyPr wrap="square" lIns="0" tIns="0" rIns="0" bIns="0" rtlCol="0" anchor="t"/>
          <a:lstStyle/>
          <a:p>
            <a:pPr marL="342900" indent="-342900" algn="just">
              <a:lnSpc>
                <a:spcPts val="2700"/>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In recent years,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Electric Vehicles (EVs) </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have emerged as a critical part of the global transition towards sustainable transportation. As the adoption of EVs increases, efficient management of electric vehicle fleets becomes vital for fleet operators to ensure operational efficiency, reduce costs, and maintain a high level of performance.</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588140" y="4711602"/>
            <a:ext cx="13706594" cy="1733550"/>
          </a:xfrm>
          <a:prstGeom prst="rect">
            <a:avLst/>
          </a:prstGeom>
          <a:noFill/>
          <a:ln/>
        </p:spPr>
        <p:txBody>
          <a:bodyPr wrap="square" lIns="0" tIns="0" rIns="0" bIns="0" rtlCol="0" anchor="t"/>
          <a:lstStyle/>
          <a:p>
            <a:pPr marL="342900" indent="-342900" algn="just">
              <a:lnSpc>
                <a:spcPts val="2700"/>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This project focuses on developing a comprehensive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EV Fleet Management application</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designed to empower fleet managers with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real-time monitoring</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and management capabilities. The system tracks key parameters such as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vehicle performance, battery health, charging status, and driver behavior</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providing a holistic view of the fleet's operations. Additionally, the application incorporates advanced features like</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 route optimization, predictive maintenance alerts, and cost analysis</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based on energy consumption.</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673224" y="6723965"/>
            <a:ext cx="13536425" cy="693420"/>
          </a:xfrm>
          <a:prstGeom prst="rect">
            <a:avLst/>
          </a:prstGeom>
          <a:noFill/>
          <a:ln/>
        </p:spPr>
        <p:txBody>
          <a:bodyPr wrap="square" lIns="0" tIns="0" rIns="0" bIns="0" rtlCol="0" anchor="t"/>
          <a:lstStyle/>
          <a:p>
            <a:pPr marL="342900" indent="-342900" algn="just">
              <a:lnSpc>
                <a:spcPts val="2700"/>
              </a:lnSpc>
              <a:buSzPct val="100000"/>
              <a:buChar char="•"/>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With the integration of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user authentication</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and reporting capabilities, this solution aims to enhance decision-making, streamline fleet management processes, and improve the overall efficiency of EV operations.</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758309" y="6731913"/>
            <a:ext cx="13113782" cy="346710"/>
          </a:xfrm>
          <a:prstGeom prst="rect">
            <a:avLst/>
          </a:prstGeom>
          <a:noFill/>
          <a:ln/>
        </p:spPr>
        <p:txBody>
          <a:bodyPr wrap="none" lIns="0" tIns="0" rIns="0" bIns="0" rtlCol="0" anchor="t"/>
          <a:lstStyle/>
          <a:p>
            <a:pPr marL="0" indent="0">
              <a:lnSpc>
                <a:spcPts val="2700"/>
              </a:lnSpc>
              <a:buNone/>
            </a:pPr>
            <a:endParaRPr lang="en-US" sz="1700" dirty="0"/>
          </a:p>
        </p:txBody>
      </p:sp>
      <p:pic>
        <p:nvPicPr>
          <p:cNvPr id="4104" name="Picture 8" descr="Charged EVs | Merchants Fleet debuts new service to manage EV charging  infrastructure - Charged EVs">
            <a:extLst>
              <a:ext uri="{FF2B5EF4-FFF2-40B4-BE49-F238E27FC236}">
                <a16:creationId xmlns:a16="http://schemas.microsoft.com/office/drawing/2014/main" id="{13C41828-36CB-24E6-082E-65D159317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686" y="404216"/>
            <a:ext cx="5634893" cy="3758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hank You Images – Browse 373,104 Stock Photos, Vectors, and Video | Adobe  Stock">
            <a:extLst>
              <a:ext uri="{FF2B5EF4-FFF2-40B4-BE49-F238E27FC236}">
                <a16:creationId xmlns:a16="http://schemas.microsoft.com/office/drawing/2014/main" id="{B80E9E32-B640-4D98-47A4-8CAD5D3D9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5" y="1030147"/>
            <a:ext cx="14497869" cy="616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0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497449"/>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Artifakt Element Heavy" panose="020B0B03050000020004" pitchFamily="34" charset="0"/>
                <a:ea typeface="Artifakt Element Heavy" panose="020B0B03050000020004" pitchFamily="34" charset="0"/>
                <a:cs typeface="Barlow Bold" pitchFamily="34" charset="-120"/>
              </a:rPr>
              <a:t>Project Overview</a:t>
            </a:r>
            <a:endParaRPr lang="en-US" sz="4450" dirty="0">
              <a:latin typeface="Artifakt Element Heavy" panose="020B0B03050000020004" pitchFamily="34" charset="0"/>
              <a:ea typeface="Artifakt Element Heavy" panose="020B0B03050000020004" pitchFamily="34" charset="0"/>
            </a:endParaRPr>
          </a:p>
        </p:txBody>
      </p:sp>
      <p:sp>
        <p:nvSpPr>
          <p:cNvPr id="4" name="Shape 1"/>
          <p:cNvSpPr/>
          <p:nvPr/>
        </p:nvSpPr>
        <p:spPr>
          <a:xfrm>
            <a:off x="6244709" y="2778800"/>
            <a:ext cx="379095" cy="379095"/>
          </a:xfrm>
          <a:prstGeom prst="roundRect">
            <a:avLst>
              <a:gd name="adj" fmla="val 51437"/>
            </a:avLst>
          </a:prstGeom>
          <a:solidFill>
            <a:srgbClr val="EEEFF5"/>
          </a:solidFill>
          <a:ln/>
          <a:effectLst>
            <a:outerShdw blurRad="53340" dist="26670" dir="13500000" algn="bl" rotWithShape="0">
              <a:srgbClr val="FFFFFF">
                <a:alpha val="70000"/>
              </a:srgbClr>
            </a:outerShdw>
          </a:effectLst>
        </p:spPr>
      </p:sp>
      <p:sp>
        <p:nvSpPr>
          <p:cNvPr id="5" name="Text 2"/>
          <p:cNvSpPr/>
          <p:nvPr/>
        </p:nvSpPr>
        <p:spPr>
          <a:xfrm>
            <a:off x="6840379" y="277880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Objective</a:t>
            </a:r>
            <a:endParaRPr lang="en-US" sz="2200" dirty="0">
              <a:latin typeface="Artifakt Element Heavy" panose="020B0B03050000020004" pitchFamily="34" charset="0"/>
              <a:ea typeface="Artifakt Element Heavy" panose="020B0B03050000020004" pitchFamily="34" charset="0"/>
            </a:endParaRPr>
          </a:p>
        </p:txBody>
      </p:sp>
      <p:sp>
        <p:nvSpPr>
          <p:cNvPr id="6" name="Text 3"/>
          <p:cNvSpPr/>
          <p:nvPr/>
        </p:nvSpPr>
        <p:spPr>
          <a:xfrm>
            <a:off x="6840379" y="3264932"/>
            <a:ext cx="3109793" cy="173355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To build a comprehensive application that helps fleet managers efficiently monitor and manage their electric vehicle fleet.</a:t>
            </a:r>
            <a:endParaRPr lang="en-US" sz="1700" dirty="0"/>
          </a:p>
        </p:txBody>
      </p:sp>
      <p:sp>
        <p:nvSpPr>
          <p:cNvPr id="7" name="Shape 4"/>
          <p:cNvSpPr/>
          <p:nvPr/>
        </p:nvSpPr>
        <p:spPr>
          <a:xfrm>
            <a:off x="10166747" y="2778800"/>
            <a:ext cx="379095" cy="379095"/>
          </a:xfrm>
          <a:prstGeom prst="roundRect">
            <a:avLst>
              <a:gd name="adj" fmla="val 51437"/>
            </a:avLst>
          </a:prstGeom>
          <a:solidFill>
            <a:srgbClr val="EEEFF5"/>
          </a:solidFill>
          <a:ln/>
          <a:effectLst>
            <a:outerShdw blurRad="53340" dist="26670" dir="13500000" algn="bl" rotWithShape="0">
              <a:srgbClr val="FFFFFF">
                <a:alpha val="70000"/>
              </a:srgbClr>
            </a:outerShdw>
          </a:effectLst>
        </p:spPr>
      </p:sp>
      <p:sp>
        <p:nvSpPr>
          <p:cNvPr id="8" name="Text 5"/>
          <p:cNvSpPr/>
          <p:nvPr/>
        </p:nvSpPr>
        <p:spPr>
          <a:xfrm>
            <a:off x="10762417" y="277880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Key Features</a:t>
            </a:r>
            <a:endParaRPr lang="en-US" sz="2200" dirty="0">
              <a:latin typeface="Artifakt Element Heavy" panose="020B0B03050000020004" pitchFamily="34" charset="0"/>
              <a:ea typeface="Artifakt Element Heavy" panose="020B0B03050000020004" pitchFamily="34" charset="0"/>
            </a:endParaRPr>
          </a:p>
        </p:txBody>
      </p:sp>
      <p:sp>
        <p:nvSpPr>
          <p:cNvPr id="9" name="Text 6"/>
          <p:cNvSpPr/>
          <p:nvPr/>
        </p:nvSpPr>
        <p:spPr>
          <a:xfrm>
            <a:off x="10762417" y="3264932"/>
            <a:ext cx="3109793" cy="3467100"/>
          </a:xfrm>
          <a:prstGeom prst="rect">
            <a:avLst/>
          </a:prstGeom>
          <a:noFill/>
          <a:ln/>
        </p:spPr>
        <p:txBody>
          <a:bodyPr wrap="square" lIns="0" tIns="0" rIns="0" bIns="0" rtlCol="0" anchor="t"/>
          <a:lstStyle/>
          <a:p>
            <a:pPr marL="285750" indent="-285750">
              <a:lnSpc>
                <a:spcPts val="2700"/>
              </a:lnSpc>
              <a:buFont typeface="Wingdings" panose="05000000000000000000" pitchFamily="2" charset="2"/>
              <a:buChar char="Ø"/>
            </a:pPr>
            <a:r>
              <a:rPr lang="en-US" sz="1700" dirty="0">
                <a:solidFill>
                  <a:srgbClr val="272525"/>
                </a:solidFill>
                <a:latin typeface="Montserrat" pitchFamily="34" charset="0"/>
                <a:ea typeface="Montserrat" pitchFamily="34" charset="-122"/>
                <a:cs typeface="Montserrat" pitchFamily="34" charset="-120"/>
              </a:rPr>
              <a:t>Real-time vehicle performance tracking
Battery health and charging status monitoring
Route optimization and maintenance alerts
Energy consumption and cost analysis
User authentication and report generation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647468"/>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Artifakt Element Heavy" panose="020B0B03050000020004" pitchFamily="34" charset="0"/>
                <a:ea typeface="Artifakt Element Heavy" panose="020B0B03050000020004" pitchFamily="34" charset="0"/>
                <a:cs typeface="Barlow Bold" pitchFamily="34" charset="-120"/>
              </a:rPr>
              <a:t>Key Features</a:t>
            </a:r>
            <a:endParaRPr lang="en-US" sz="4450" dirty="0">
              <a:latin typeface="Artifakt Element Heavy" panose="020B0B03050000020004" pitchFamily="34" charset="0"/>
              <a:ea typeface="Artifakt Element Heavy" panose="020B0B03050000020004" pitchFamily="34" charset="0"/>
            </a:endParaRPr>
          </a:p>
        </p:txBody>
      </p:sp>
      <p:sp>
        <p:nvSpPr>
          <p:cNvPr id="3" name="Shape 1"/>
          <p:cNvSpPr/>
          <p:nvPr/>
        </p:nvSpPr>
        <p:spPr>
          <a:xfrm>
            <a:off x="758309" y="2793444"/>
            <a:ext cx="4226838" cy="1959412"/>
          </a:xfrm>
          <a:prstGeom prst="roundRect">
            <a:avLst>
              <a:gd name="adj" fmla="val 9952"/>
            </a:avLst>
          </a:prstGeom>
          <a:solidFill>
            <a:srgbClr val="EEEFF5"/>
          </a:solidFill>
          <a:ln/>
          <a:effectLst>
            <a:outerShdw blurRad="53340" dist="26670" dir="13500000" algn="bl" rotWithShape="0">
              <a:srgbClr val="FFFFFF">
                <a:alpha val="70000"/>
              </a:srgbClr>
            </a:outerShdw>
          </a:effectLst>
        </p:spPr>
      </p:sp>
      <p:sp>
        <p:nvSpPr>
          <p:cNvPr id="4" name="Text 2"/>
          <p:cNvSpPr/>
          <p:nvPr/>
        </p:nvSpPr>
        <p:spPr>
          <a:xfrm>
            <a:off x="974884" y="3010019"/>
            <a:ext cx="3676769"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Real-Time Vehicle Monitoring</a:t>
            </a:r>
            <a:endParaRPr lang="en-US" sz="2200" dirty="0">
              <a:latin typeface="Artifakt Element Heavy" panose="020B0B03050000020004" pitchFamily="34" charset="0"/>
              <a:ea typeface="Artifakt Element Heavy" panose="020B0B03050000020004" pitchFamily="34" charset="0"/>
            </a:endParaRPr>
          </a:p>
        </p:txBody>
      </p:sp>
      <p:sp>
        <p:nvSpPr>
          <p:cNvPr id="5" name="Text 3"/>
          <p:cNvSpPr/>
          <p:nvPr/>
        </p:nvSpPr>
        <p:spPr>
          <a:xfrm>
            <a:off x="974884" y="3496151"/>
            <a:ext cx="3793688"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Track location, speed, battery health, and charging status of all EVs in the fleet.</a:t>
            </a:r>
            <a:endParaRPr lang="en-US" sz="1700" dirty="0"/>
          </a:p>
        </p:txBody>
      </p:sp>
      <p:sp>
        <p:nvSpPr>
          <p:cNvPr id="6" name="Shape 4"/>
          <p:cNvSpPr/>
          <p:nvPr/>
        </p:nvSpPr>
        <p:spPr>
          <a:xfrm>
            <a:off x="5201722" y="2793444"/>
            <a:ext cx="4226838" cy="1959412"/>
          </a:xfrm>
          <a:prstGeom prst="roundRect">
            <a:avLst>
              <a:gd name="adj" fmla="val 9952"/>
            </a:avLst>
          </a:prstGeom>
          <a:solidFill>
            <a:srgbClr val="EEEFF5"/>
          </a:solidFill>
          <a:ln/>
          <a:effectLst>
            <a:outerShdw blurRad="53340" dist="26670" dir="13500000" algn="bl" rotWithShape="0">
              <a:srgbClr val="FFFFFF">
                <a:alpha val="70000"/>
              </a:srgbClr>
            </a:outerShdw>
          </a:effectLst>
        </p:spPr>
      </p:sp>
      <p:sp>
        <p:nvSpPr>
          <p:cNvPr id="7" name="Text 5"/>
          <p:cNvSpPr/>
          <p:nvPr/>
        </p:nvSpPr>
        <p:spPr>
          <a:xfrm>
            <a:off x="5418296" y="301001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Route Optimization</a:t>
            </a:r>
            <a:endParaRPr lang="en-US" sz="2200" dirty="0">
              <a:latin typeface="Artifakt Element Heavy" panose="020B0B03050000020004" pitchFamily="34" charset="0"/>
              <a:ea typeface="Artifakt Element Heavy" panose="020B0B03050000020004" pitchFamily="34" charset="0"/>
            </a:endParaRPr>
          </a:p>
        </p:txBody>
      </p:sp>
      <p:sp>
        <p:nvSpPr>
          <p:cNvPr id="8" name="Text 6"/>
          <p:cNvSpPr/>
          <p:nvPr/>
        </p:nvSpPr>
        <p:spPr>
          <a:xfrm>
            <a:off x="5418296" y="3496151"/>
            <a:ext cx="3793688"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Suggest the most energy-efficient routes based on battery levels and charging stations.</a:t>
            </a:r>
            <a:endParaRPr lang="en-US" sz="1700" dirty="0"/>
          </a:p>
        </p:txBody>
      </p:sp>
      <p:sp>
        <p:nvSpPr>
          <p:cNvPr id="9" name="Shape 7"/>
          <p:cNvSpPr/>
          <p:nvPr/>
        </p:nvSpPr>
        <p:spPr>
          <a:xfrm>
            <a:off x="9645134" y="2793444"/>
            <a:ext cx="4226838" cy="1959412"/>
          </a:xfrm>
          <a:prstGeom prst="roundRect">
            <a:avLst>
              <a:gd name="adj" fmla="val 9952"/>
            </a:avLst>
          </a:prstGeom>
          <a:solidFill>
            <a:srgbClr val="EEEFF5"/>
          </a:solidFill>
          <a:ln/>
          <a:effectLst>
            <a:outerShdw blurRad="53340" dist="26670" dir="13500000" algn="bl" rotWithShape="0">
              <a:srgbClr val="FFFFFF">
                <a:alpha val="70000"/>
              </a:srgbClr>
            </a:outerShdw>
          </a:effectLst>
        </p:spPr>
      </p:sp>
      <p:sp>
        <p:nvSpPr>
          <p:cNvPr id="10" name="Text 8"/>
          <p:cNvSpPr/>
          <p:nvPr/>
        </p:nvSpPr>
        <p:spPr>
          <a:xfrm>
            <a:off x="9861709" y="3010019"/>
            <a:ext cx="3058716"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Driver Behavior Analysis</a:t>
            </a:r>
            <a:endParaRPr lang="en-US" sz="2200" dirty="0">
              <a:latin typeface="Artifakt Element Heavy" panose="020B0B03050000020004" pitchFamily="34" charset="0"/>
              <a:ea typeface="Artifakt Element Heavy" panose="020B0B03050000020004" pitchFamily="34" charset="0"/>
            </a:endParaRPr>
          </a:p>
        </p:txBody>
      </p:sp>
      <p:sp>
        <p:nvSpPr>
          <p:cNvPr id="11" name="Text 9"/>
          <p:cNvSpPr/>
          <p:nvPr/>
        </p:nvSpPr>
        <p:spPr>
          <a:xfrm>
            <a:off x="9861709" y="3496151"/>
            <a:ext cx="3793688" cy="104013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Monitor driver behavior (speed, braking, acceleration) and its impact on energy consumption.</a:t>
            </a:r>
            <a:endParaRPr lang="en-US" sz="1700" dirty="0"/>
          </a:p>
        </p:txBody>
      </p:sp>
      <p:sp>
        <p:nvSpPr>
          <p:cNvPr id="12" name="Shape 10"/>
          <p:cNvSpPr/>
          <p:nvPr/>
        </p:nvSpPr>
        <p:spPr>
          <a:xfrm>
            <a:off x="758309" y="4969431"/>
            <a:ext cx="6448663" cy="1612702"/>
          </a:xfrm>
          <a:prstGeom prst="roundRect">
            <a:avLst>
              <a:gd name="adj" fmla="val 12091"/>
            </a:avLst>
          </a:prstGeom>
          <a:solidFill>
            <a:srgbClr val="EEEFF5"/>
          </a:solidFill>
          <a:ln/>
          <a:effectLst>
            <a:outerShdw blurRad="53340" dist="26670" dir="13500000" algn="bl" rotWithShape="0">
              <a:srgbClr val="FFFFFF">
                <a:alpha val="70000"/>
              </a:srgbClr>
            </a:outerShdw>
          </a:effectLst>
        </p:spPr>
      </p:sp>
      <p:sp>
        <p:nvSpPr>
          <p:cNvPr id="13" name="Text 11"/>
          <p:cNvSpPr/>
          <p:nvPr/>
        </p:nvSpPr>
        <p:spPr>
          <a:xfrm>
            <a:off x="974884" y="5186005"/>
            <a:ext cx="2964180"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Predictive Maintenance</a:t>
            </a:r>
            <a:endParaRPr lang="en-US" sz="2200" dirty="0">
              <a:latin typeface="Artifakt Element Heavy" panose="020B0B03050000020004" pitchFamily="34" charset="0"/>
              <a:ea typeface="Artifakt Element Heavy" panose="020B0B03050000020004" pitchFamily="34" charset="0"/>
            </a:endParaRPr>
          </a:p>
        </p:txBody>
      </p:sp>
      <p:sp>
        <p:nvSpPr>
          <p:cNvPr id="14" name="Text 12"/>
          <p:cNvSpPr/>
          <p:nvPr/>
        </p:nvSpPr>
        <p:spPr>
          <a:xfrm>
            <a:off x="974884" y="5672138"/>
            <a:ext cx="6015514"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Proactively alert fleet managers when battery health degrades or when maintenance is needed.</a:t>
            </a:r>
            <a:endParaRPr lang="en-US" sz="1700" dirty="0"/>
          </a:p>
        </p:txBody>
      </p:sp>
      <p:sp>
        <p:nvSpPr>
          <p:cNvPr id="15" name="Shape 13"/>
          <p:cNvSpPr/>
          <p:nvPr/>
        </p:nvSpPr>
        <p:spPr>
          <a:xfrm>
            <a:off x="7423547" y="4969431"/>
            <a:ext cx="6448663" cy="1612702"/>
          </a:xfrm>
          <a:prstGeom prst="roundRect">
            <a:avLst>
              <a:gd name="adj" fmla="val 12091"/>
            </a:avLst>
          </a:prstGeom>
          <a:solidFill>
            <a:srgbClr val="EEEFF5"/>
          </a:solidFill>
          <a:ln/>
          <a:effectLst>
            <a:outerShdw blurRad="53340" dist="26670" dir="13500000" algn="bl" rotWithShape="0">
              <a:srgbClr val="FFFFFF">
                <a:alpha val="70000"/>
              </a:srgbClr>
            </a:outerShdw>
          </a:effectLst>
        </p:spPr>
      </p:sp>
      <p:sp>
        <p:nvSpPr>
          <p:cNvPr id="16" name="Text 14"/>
          <p:cNvSpPr/>
          <p:nvPr/>
        </p:nvSpPr>
        <p:spPr>
          <a:xfrm>
            <a:off x="7640122" y="518600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Cost Analysis</a:t>
            </a:r>
            <a:endParaRPr lang="en-US" sz="2200" dirty="0">
              <a:latin typeface="Artifakt Element Heavy" panose="020B0B03050000020004" pitchFamily="34" charset="0"/>
              <a:ea typeface="Artifakt Element Heavy" panose="020B0B03050000020004" pitchFamily="34" charset="0"/>
            </a:endParaRPr>
          </a:p>
        </p:txBody>
      </p:sp>
      <p:sp>
        <p:nvSpPr>
          <p:cNvPr id="17" name="Text 15"/>
          <p:cNvSpPr/>
          <p:nvPr/>
        </p:nvSpPr>
        <p:spPr>
          <a:xfrm>
            <a:off x="7640122" y="5672138"/>
            <a:ext cx="6015514" cy="693420"/>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Montserrat" pitchFamily="34" charset="0"/>
                <a:ea typeface="Montserrat" pitchFamily="34" charset="-122"/>
                <a:cs typeface="Montserrat" pitchFamily="34" charset="-120"/>
              </a:rPr>
              <a:t>Analyze and visualize energy consumption and operational costs for better fleet management.</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986552"/>
            <a:ext cx="5741194"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Artifakt Element Heavy" panose="020B0B03050000020004" pitchFamily="34" charset="0"/>
                <a:ea typeface="Artifakt Element Heavy" panose="020B0B03050000020004" pitchFamily="34" charset="0"/>
                <a:cs typeface="Barlow Bold" pitchFamily="34" charset="-120"/>
              </a:rPr>
              <a:t>Milestone 1 - Weeks 1-3</a:t>
            </a:r>
            <a:endParaRPr lang="en-US" sz="4450" dirty="0">
              <a:latin typeface="Artifakt Element Heavy" panose="020B0B03050000020004" pitchFamily="34" charset="0"/>
              <a:ea typeface="Artifakt Element Heavy" panose="020B0B03050000020004" pitchFamily="34" charset="0"/>
            </a:endParaRPr>
          </a:p>
        </p:txBody>
      </p:sp>
      <p:pic>
        <p:nvPicPr>
          <p:cNvPr id="4" name="Image 1" descr="preencoded.png"/>
          <p:cNvPicPr>
            <a:picLocks noChangeAspect="1"/>
          </p:cNvPicPr>
          <p:nvPr/>
        </p:nvPicPr>
        <p:blipFill>
          <a:blip r:embed="rId4"/>
          <a:stretch>
            <a:fillRect/>
          </a:stretch>
        </p:blipFill>
        <p:spPr>
          <a:xfrm>
            <a:off x="758309" y="2024182"/>
            <a:ext cx="541615" cy="541615"/>
          </a:xfrm>
          <a:prstGeom prst="rect">
            <a:avLst/>
          </a:prstGeom>
        </p:spPr>
      </p:pic>
      <p:sp>
        <p:nvSpPr>
          <p:cNvPr id="5" name="Text 1"/>
          <p:cNvSpPr/>
          <p:nvPr/>
        </p:nvSpPr>
        <p:spPr>
          <a:xfrm>
            <a:off x="758309" y="278237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User Authentication</a:t>
            </a:r>
            <a:endParaRPr lang="en-US" sz="2200" dirty="0">
              <a:latin typeface="Artifakt Element Heavy" panose="020B0B03050000020004" pitchFamily="34" charset="0"/>
              <a:ea typeface="Artifakt Element Heavy" panose="020B0B03050000020004" pitchFamily="34" charset="0"/>
            </a:endParaRPr>
          </a:p>
        </p:txBody>
      </p:sp>
      <p:sp>
        <p:nvSpPr>
          <p:cNvPr id="6" name="Text 2"/>
          <p:cNvSpPr/>
          <p:nvPr/>
        </p:nvSpPr>
        <p:spPr>
          <a:xfrm>
            <a:off x="758309" y="3268504"/>
            <a:ext cx="3651171"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Secure registration with email verification and role-based access.</a:t>
            </a:r>
            <a:endParaRPr lang="en-US" sz="1700" dirty="0"/>
          </a:p>
        </p:txBody>
      </p:sp>
      <p:pic>
        <p:nvPicPr>
          <p:cNvPr id="7" name="Image 2" descr="preencoded.png"/>
          <p:cNvPicPr>
            <a:picLocks noChangeAspect="1"/>
          </p:cNvPicPr>
          <p:nvPr/>
        </p:nvPicPr>
        <p:blipFill>
          <a:blip r:embed="rId5"/>
          <a:stretch>
            <a:fillRect/>
          </a:stretch>
        </p:blipFill>
        <p:spPr>
          <a:xfrm>
            <a:off x="4734401" y="2024182"/>
            <a:ext cx="541615" cy="541615"/>
          </a:xfrm>
          <a:prstGeom prst="rect">
            <a:avLst/>
          </a:prstGeom>
        </p:spPr>
      </p:pic>
      <p:sp>
        <p:nvSpPr>
          <p:cNvPr id="8" name="Text 3"/>
          <p:cNvSpPr/>
          <p:nvPr/>
        </p:nvSpPr>
        <p:spPr>
          <a:xfrm>
            <a:off x="4734401" y="278237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EV Registration</a:t>
            </a:r>
            <a:endParaRPr lang="en-US" sz="2200" dirty="0">
              <a:latin typeface="Artifakt Element Heavy" panose="020B0B03050000020004" pitchFamily="34" charset="0"/>
              <a:ea typeface="Artifakt Element Heavy" panose="020B0B03050000020004" pitchFamily="34" charset="0"/>
            </a:endParaRPr>
          </a:p>
        </p:txBody>
      </p:sp>
      <p:sp>
        <p:nvSpPr>
          <p:cNvPr id="9" name="Text 4"/>
          <p:cNvSpPr/>
          <p:nvPr/>
        </p:nvSpPr>
        <p:spPr>
          <a:xfrm>
            <a:off x="4734401" y="3268504"/>
            <a:ext cx="3651290"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Allow fleet managers to add new EVs to the system.</a:t>
            </a:r>
            <a:endParaRPr lang="en-US" sz="1700" dirty="0"/>
          </a:p>
        </p:txBody>
      </p:sp>
      <p:pic>
        <p:nvPicPr>
          <p:cNvPr id="10" name="Image 3" descr="preencoded.png"/>
          <p:cNvPicPr>
            <a:picLocks noChangeAspect="1"/>
          </p:cNvPicPr>
          <p:nvPr/>
        </p:nvPicPr>
        <p:blipFill>
          <a:blip r:embed="rId6"/>
          <a:stretch>
            <a:fillRect/>
          </a:stretch>
        </p:blipFill>
        <p:spPr>
          <a:xfrm>
            <a:off x="758309" y="4958596"/>
            <a:ext cx="541615" cy="541615"/>
          </a:xfrm>
          <a:prstGeom prst="rect">
            <a:avLst/>
          </a:prstGeom>
        </p:spPr>
      </p:pic>
      <p:sp>
        <p:nvSpPr>
          <p:cNvPr id="11" name="Text 5"/>
          <p:cNvSpPr/>
          <p:nvPr/>
        </p:nvSpPr>
        <p:spPr>
          <a:xfrm>
            <a:off x="758309" y="571678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Real-Time Monitoring</a:t>
            </a:r>
            <a:endParaRPr lang="en-US" sz="2200" dirty="0">
              <a:latin typeface="Artifakt Element Heavy" panose="020B0B03050000020004" pitchFamily="34" charset="0"/>
              <a:ea typeface="Artifakt Element Heavy" panose="020B0B03050000020004" pitchFamily="34" charset="0"/>
            </a:endParaRPr>
          </a:p>
        </p:txBody>
      </p:sp>
      <p:sp>
        <p:nvSpPr>
          <p:cNvPr id="12" name="Text 6"/>
          <p:cNvSpPr/>
          <p:nvPr/>
        </p:nvSpPr>
        <p:spPr>
          <a:xfrm>
            <a:off x="758309" y="6202918"/>
            <a:ext cx="3651171" cy="104013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Integrated APIs to track vehicle data such as location, speed, and battery status.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B7C7990-9BEA-A186-9732-FF6FCC51FBEB}"/>
              </a:ext>
            </a:extLst>
          </p:cNvPr>
          <p:cNvPicPr>
            <a:picLocks noChangeAspect="1"/>
          </p:cNvPicPr>
          <p:nvPr/>
        </p:nvPicPr>
        <p:blipFill>
          <a:blip r:embed="rId2"/>
          <a:stretch>
            <a:fillRect/>
          </a:stretch>
        </p:blipFill>
        <p:spPr>
          <a:xfrm>
            <a:off x="3657598" y="21516"/>
            <a:ext cx="7315203" cy="4140000"/>
          </a:xfrm>
          <a:prstGeom prst="rect">
            <a:avLst/>
          </a:prstGeom>
        </p:spPr>
      </p:pic>
      <p:pic>
        <p:nvPicPr>
          <p:cNvPr id="26" name="Picture 25">
            <a:extLst>
              <a:ext uri="{FF2B5EF4-FFF2-40B4-BE49-F238E27FC236}">
                <a16:creationId xmlns:a16="http://schemas.microsoft.com/office/drawing/2014/main" id="{79604886-EC80-C887-82DF-5F8CB4E6AE65}"/>
              </a:ext>
            </a:extLst>
          </p:cNvPr>
          <p:cNvPicPr>
            <a:picLocks noChangeAspect="1"/>
          </p:cNvPicPr>
          <p:nvPr/>
        </p:nvPicPr>
        <p:blipFill>
          <a:blip r:embed="rId3"/>
          <a:stretch>
            <a:fillRect/>
          </a:stretch>
        </p:blipFill>
        <p:spPr>
          <a:xfrm>
            <a:off x="-6" y="4150800"/>
            <a:ext cx="7315203" cy="4114800"/>
          </a:xfrm>
          <a:prstGeom prst="rect">
            <a:avLst/>
          </a:prstGeom>
        </p:spPr>
      </p:pic>
      <p:pic>
        <p:nvPicPr>
          <p:cNvPr id="28" name="Picture 27">
            <a:extLst>
              <a:ext uri="{FF2B5EF4-FFF2-40B4-BE49-F238E27FC236}">
                <a16:creationId xmlns:a16="http://schemas.microsoft.com/office/drawing/2014/main" id="{8B91A030-31AC-3E9B-44AF-14030DAE90C5}"/>
              </a:ext>
            </a:extLst>
          </p:cNvPr>
          <p:cNvPicPr>
            <a:picLocks noChangeAspect="1"/>
          </p:cNvPicPr>
          <p:nvPr/>
        </p:nvPicPr>
        <p:blipFill>
          <a:blip r:embed="rId4"/>
          <a:stretch>
            <a:fillRect/>
          </a:stretch>
        </p:blipFill>
        <p:spPr>
          <a:xfrm>
            <a:off x="7315196" y="4150800"/>
            <a:ext cx="7315203" cy="4078800"/>
          </a:xfrm>
          <a:prstGeom prst="rect">
            <a:avLst/>
          </a:prstGeom>
        </p:spPr>
      </p:pic>
      <p:sp>
        <p:nvSpPr>
          <p:cNvPr id="29" name="TextBox 28">
            <a:extLst>
              <a:ext uri="{FF2B5EF4-FFF2-40B4-BE49-F238E27FC236}">
                <a16:creationId xmlns:a16="http://schemas.microsoft.com/office/drawing/2014/main" id="{A72CB3D2-F5A8-E227-D059-4DFF8EA83A70}"/>
              </a:ext>
            </a:extLst>
          </p:cNvPr>
          <p:cNvSpPr txBox="1"/>
          <p:nvPr/>
        </p:nvSpPr>
        <p:spPr>
          <a:xfrm>
            <a:off x="0" y="1375023"/>
            <a:ext cx="4175766"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Login / Register</a:t>
            </a:r>
          </a:p>
        </p:txBody>
      </p:sp>
      <p:sp>
        <p:nvSpPr>
          <p:cNvPr id="30" name="TextBox 29">
            <a:extLst>
              <a:ext uri="{FF2B5EF4-FFF2-40B4-BE49-F238E27FC236}">
                <a16:creationId xmlns:a16="http://schemas.microsoft.com/office/drawing/2014/main" id="{0EB45A65-B9DE-19F6-D08F-10A3363F343D}"/>
              </a:ext>
            </a:extLst>
          </p:cNvPr>
          <p:cNvSpPr txBox="1"/>
          <p:nvPr/>
        </p:nvSpPr>
        <p:spPr>
          <a:xfrm>
            <a:off x="11111645" y="3814227"/>
            <a:ext cx="2861745" cy="369332"/>
          </a:xfrm>
          <a:prstGeom prst="rect">
            <a:avLst/>
          </a:prstGeom>
          <a:noFill/>
        </p:spPr>
        <p:txBody>
          <a:bodyPr wrap="none" rtlCol="0">
            <a:spAutoFit/>
          </a:bodyPr>
          <a:lstStyle/>
          <a:p>
            <a:r>
              <a:rPr lang="en-IN" i="1" dirty="0">
                <a:latin typeface="Times New Roman" panose="02020603050405020304" pitchFamily="18" charset="0"/>
                <a:cs typeface="Times New Roman" panose="02020603050405020304" pitchFamily="18" charset="0"/>
              </a:rPr>
              <a:t>With Proper Form Validation</a:t>
            </a:r>
          </a:p>
        </p:txBody>
      </p:sp>
    </p:spTree>
    <p:extLst>
      <p:ext uri="{BB962C8B-B14F-4D97-AF65-F5344CB8AC3E}">
        <p14:creationId xmlns:p14="http://schemas.microsoft.com/office/powerpoint/2010/main" val="264252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6386D4-6BC3-C862-A88C-F4BC50B877E4}"/>
              </a:ext>
            </a:extLst>
          </p:cNvPr>
          <p:cNvPicPr>
            <a:picLocks noChangeAspect="1"/>
          </p:cNvPicPr>
          <p:nvPr/>
        </p:nvPicPr>
        <p:blipFill>
          <a:blip r:embed="rId2"/>
          <a:stretch>
            <a:fillRect/>
          </a:stretch>
        </p:blipFill>
        <p:spPr>
          <a:xfrm>
            <a:off x="1" y="0"/>
            <a:ext cx="7315200" cy="4114800"/>
          </a:xfrm>
          <a:prstGeom prst="rect">
            <a:avLst/>
          </a:prstGeom>
        </p:spPr>
      </p:pic>
      <p:pic>
        <p:nvPicPr>
          <p:cNvPr id="5" name="Picture 4">
            <a:extLst>
              <a:ext uri="{FF2B5EF4-FFF2-40B4-BE49-F238E27FC236}">
                <a16:creationId xmlns:a16="http://schemas.microsoft.com/office/drawing/2014/main" id="{85AE7EA0-F2BC-F794-20B6-C4B65A921242}"/>
              </a:ext>
            </a:extLst>
          </p:cNvPr>
          <p:cNvPicPr>
            <a:picLocks noChangeAspect="1"/>
          </p:cNvPicPr>
          <p:nvPr/>
        </p:nvPicPr>
        <p:blipFill>
          <a:blip r:embed="rId3"/>
          <a:stretch>
            <a:fillRect/>
          </a:stretch>
        </p:blipFill>
        <p:spPr>
          <a:xfrm>
            <a:off x="2" y="4114800"/>
            <a:ext cx="7315200" cy="4114800"/>
          </a:xfrm>
          <a:prstGeom prst="rect">
            <a:avLst/>
          </a:prstGeom>
        </p:spPr>
      </p:pic>
      <p:pic>
        <p:nvPicPr>
          <p:cNvPr id="7" name="Picture 6">
            <a:extLst>
              <a:ext uri="{FF2B5EF4-FFF2-40B4-BE49-F238E27FC236}">
                <a16:creationId xmlns:a16="http://schemas.microsoft.com/office/drawing/2014/main" id="{569BD131-28F7-D738-034A-E373F64704CD}"/>
              </a:ext>
            </a:extLst>
          </p:cNvPr>
          <p:cNvPicPr>
            <a:picLocks noChangeAspect="1"/>
          </p:cNvPicPr>
          <p:nvPr/>
        </p:nvPicPr>
        <p:blipFill>
          <a:blip r:embed="rId4"/>
          <a:stretch>
            <a:fillRect/>
          </a:stretch>
        </p:blipFill>
        <p:spPr>
          <a:xfrm>
            <a:off x="7315197" y="4152453"/>
            <a:ext cx="7315200" cy="4114800"/>
          </a:xfrm>
          <a:prstGeom prst="rect">
            <a:avLst/>
          </a:prstGeom>
        </p:spPr>
      </p:pic>
      <p:sp>
        <p:nvSpPr>
          <p:cNvPr id="8" name="TextBox 7">
            <a:extLst>
              <a:ext uri="{FF2B5EF4-FFF2-40B4-BE49-F238E27FC236}">
                <a16:creationId xmlns:a16="http://schemas.microsoft.com/office/drawing/2014/main" id="{8C314335-39BA-8848-9CD6-801070705289}"/>
              </a:ext>
            </a:extLst>
          </p:cNvPr>
          <p:cNvSpPr txBox="1"/>
          <p:nvPr/>
        </p:nvSpPr>
        <p:spPr>
          <a:xfrm>
            <a:off x="7627170" y="1672679"/>
            <a:ext cx="6224204" cy="769441"/>
          </a:xfrm>
          <a:prstGeom prst="rect">
            <a:avLst/>
          </a:prstGeom>
          <a:noFill/>
        </p:spPr>
        <p:txBody>
          <a:bodyPr wrap="none" rtlCol="0">
            <a:spAutoFit/>
          </a:bodyPr>
          <a:lstStyle/>
          <a:p>
            <a:r>
              <a:rPr lang="en-IN" sz="4400" b="1" dirty="0">
                <a:latin typeface="Times New Roman" panose="02020603050405020304" pitchFamily="18" charset="0"/>
                <a:cs typeface="Times New Roman" panose="02020603050405020304" pitchFamily="18" charset="0"/>
              </a:rPr>
              <a:t>EV Dashboard Overview</a:t>
            </a:r>
          </a:p>
        </p:txBody>
      </p:sp>
    </p:spTree>
    <p:extLst>
      <p:ext uri="{BB962C8B-B14F-4D97-AF65-F5344CB8AC3E}">
        <p14:creationId xmlns:p14="http://schemas.microsoft.com/office/powerpoint/2010/main" val="174123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405D6F-A98F-1AB1-CD27-519EDF69BC41}"/>
              </a:ext>
            </a:extLst>
          </p:cNvPr>
          <p:cNvPicPr>
            <a:picLocks noChangeAspect="1"/>
          </p:cNvPicPr>
          <p:nvPr/>
        </p:nvPicPr>
        <p:blipFill>
          <a:blip r:embed="rId2"/>
          <a:stretch>
            <a:fillRect/>
          </a:stretch>
        </p:blipFill>
        <p:spPr>
          <a:xfrm>
            <a:off x="1" y="0"/>
            <a:ext cx="7315200" cy="4114800"/>
          </a:xfrm>
          <a:prstGeom prst="rect">
            <a:avLst/>
          </a:prstGeom>
        </p:spPr>
      </p:pic>
      <p:pic>
        <p:nvPicPr>
          <p:cNvPr id="5" name="Picture 4">
            <a:extLst>
              <a:ext uri="{FF2B5EF4-FFF2-40B4-BE49-F238E27FC236}">
                <a16:creationId xmlns:a16="http://schemas.microsoft.com/office/drawing/2014/main" id="{51B171E5-5C58-E34A-77B0-081132A6A672}"/>
              </a:ext>
            </a:extLst>
          </p:cNvPr>
          <p:cNvPicPr>
            <a:picLocks noChangeAspect="1"/>
          </p:cNvPicPr>
          <p:nvPr/>
        </p:nvPicPr>
        <p:blipFill>
          <a:blip r:embed="rId3"/>
          <a:stretch>
            <a:fillRect/>
          </a:stretch>
        </p:blipFill>
        <p:spPr>
          <a:xfrm>
            <a:off x="7315198" y="4114800"/>
            <a:ext cx="7315201" cy="4114800"/>
          </a:xfrm>
          <a:prstGeom prst="rect">
            <a:avLst/>
          </a:prstGeom>
        </p:spPr>
      </p:pic>
      <p:sp>
        <p:nvSpPr>
          <p:cNvPr id="6" name="TextBox 5">
            <a:extLst>
              <a:ext uri="{FF2B5EF4-FFF2-40B4-BE49-F238E27FC236}">
                <a16:creationId xmlns:a16="http://schemas.microsoft.com/office/drawing/2014/main" id="{638A33ED-0C7F-D545-45F8-36D6174D6ECB}"/>
              </a:ext>
            </a:extLst>
          </p:cNvPr>
          <p:cNvSpPr txBox="1"/>
          <p:nvPr/>
        </p:nvSpPr>
        <p:spPr>
          <a:xfrm>
            <a:off x="7683885" y="1667436"/>
            <a:ext cx="6577826" cy="1323439"/>
          </a:xfrm>
          <a:prstGeom prst="rect">
            <a:avLst/>
          </a:prstGeom>
          <a:noFill/>
        </p:spPr>
        <p:txBody>
          <a:bodyPr wrap="none" rtlCol="0">
            <a:spAutoFit/>
          </a:bodyPr>
          <a:lstStyle/>
          <a:p>
            <a:r>
              <a:rPr lang="en-IN" sz="4000" b="1" dirty="0">
                <a:latin typeface="Times New Roman" panose="02020603050405020304" pitchFamily="18" charset="0"/>
                <a:cs typeface="Times New Roman" panose="02020603050405020304" pitchFamily="18" charset="0"/>
              </a:rPr>
              <a:t>Register New EV Vehicle and</a:t>
            </a:r>
          </a:p>
          <a:p>
            <a:r>
              <a:rPr lang="en-IN" sz="4000" b="1" dirty="0">
                <a:latin typeface="Times New Roman" panose="02020603050405020304" pitchFamily="18" charset="0"/>
                <a:cs typeface="Times New Roman" panose="02020603050405020304" pitchFamily="18" charset="0"/>
              </a:rPr>
              <a:t>Vehicle Status Dashboard</a:t>
            </a:r>
          </a:p>
        </p:txBody>
      </p:sp>
    </p:spTree>
    <p:extLst>
      <p:ext uri="{BB962C8B-B14F-4D97-AF65-F5344CB8AC3E}">
        <p14:creationId xmlns:p14="http://schemas.microsoft.com/office/powerpoint/2010/main" val="2827523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874996"/>
            <a:ext cx="6001226" cy="712708"/>
          </a:xfrm>
          <a:prstGeom prst="rect">
            <a:avLst/>
          </a:prstGeom>
          <a:noFill/>
          <a:ln/>
        </p:spPr>
        <p:txBody>
          <a:bodyPr wrap="none" lIns="0" tIns="0" rIns="0" bIns="0" rtlCol="0" anchor="t"/>
          <a:lstStyle/>
          <a:p>
            <a:pPr marL="0" indent="0">
              <a:lnSpc>
                <a:spcPts val="5600"/>
              </a:lnSpc>
              <a:buNone/>
            </a:pPr>
            <a:r>
              <a:rPr lang="en-US" sz="4450" b="1" dirty="0">
                <a:solidFill>
                  <a:srgbClr val="7068F4"/>
                </a:solidFill>
                <a:latin typeface="Artifakt Element Heavy" panose="020B0B03050000020004" pitchFamily="34" charset="0"/>
                <a:ea typeface="Artifakt Element Heavy" panose="020B0B03050000020004" pitchFamily="34" charset="0"/>
                <a:cs typeface="Barlow Bold" pitchFamily="34" charset="-120"/>
              </a:rPr>
              <a:t>Milestone 2 - Weeks 4-5</a:t>
            </a:r>
            <a:endParaRPr lang="en-US" sz="4450" dirty="0">
              <a:latin typeface="Artifakt Element Heavy" panose="020B0B03050000020004" pitchFamily="34" charset="0"/>
              <a:ea typeface="Artifakt Element Heavy" panose="020B0B03050000020004" pitchFamily="34" charset="0"/>
            </a:endParaRPr>
          </a:p>
        </p:txBody>
      </p:sp>
      <p:sp>
        <p:nvSpPr>
          <p:cNvPr id="4" name="Shape 1"/>
          <p:cNvSpPr/>
          <p:nvPr/>
        </p:nvSpPr>
        <p:spPr>
          <a:xfrm>
            <a:off x="6554391" y="2912626"/>
            <a:ext cx="30480" cy="3441978"/>
          </a:xfrm>
          <a:prstGeom prst="roundRect">
            <a:avLst>
              <a:gd name="adj" fmla="val 639750"/>
            </a:avLst>
          </a:prstGeom>
          <a:solidFill>
            <a:srgbClr val="C1C3D0"/>
          </a:solidFill>
          <a:ln/>
        </p:spPr>
      </p:sp>
      <p:sp>
        <p:nvSpPr>
          <p:cNvPr id="5" name="Shape 2"/>
          <p:cNvSpPr/>
          <p:nvPr/>
        </p:nvSpPr>
        <p:spPr>
          <a:xfrm>
            <a:off x="6782872" y="3384828"/>
            <a:ext cx="758309" cy="30480"/>
          </a:xfrm>
          <a:prstGeom prst="roundRect">
            <a:avLst>
              <a:gd name="adj" fmla="val 639750"/>
            </a:avLst>
          </a:prstGeom>
          <a:solidFill>
            <a:srgbClr val="C1C3D0"/>
          </a:solidFill>
          <a:ln/>
        </p:spPr>
      </p:sp>
      <p:sp>
        <p:nvSpPr>
          <p:cNvPr id="6" name="Shape 3"/>
          <p:cNvSpPr/>
          <p:nvPr/>
        </p:nvSpPr>
        <p:spPr>
          <a:xfrm>
            <a:off x="6325910" y="3156347"/>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7" name="Text 4"/>
          <p:cNvSpPr/>
          <p:nvPr/>
        </p:nvSpPr>
        <p:spPr>
          <a:xfrm>
            <a:off x="6509028" y="3228975"/>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1</a:t>
            </a:r>
            <a:endParaRPr lang="en-US" sz="2650" dirty="0">
              <a:latin typeface="Artifakt Element Heavy" panose="020B0B03050000020004" pitchFamily="34" charset="0"/>
              <a:ea typeface="Artifakt Element Heavy" panose="020B0B03050000020004" pitchFamily="34" charset="0"/>
            </a:endParaRPr>
          </a:p>
        </p:txBody>
      </p:sp>
      <p:sp>
        <p:nvSpPr>
          <p:cNvPr id="8" name="Text 5"/>
          <p:cNvSpPr/>
          <p:nvPr/>
        </p:nvSpPr>
        <p:spPr>
          <a:xfrm>
            <a:off x="7652862" y="314485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Times New Roman" panose="02020603050405020304" pitchFamily="18" charset="0"/>
              </a:rPr>
              <a:t>Route Optimization and Battery Health Monitoring</a:t>
            </a:r>
            <a:endParaRPr lang="en-US" sz="2200" dirty="0">
              <a:latin typeface="Artifakt Element Heavy" panose="020B0B03050000020004" pitchFamily="34" charset="0"/>
              <a:ea typeface="Artifakt Element Heavy" panose="020B0B03050000020004" pitchFamily="34" charset="0"/>
              <a:cs typeface="Times New Roman" panose="02020603050405020304" pitchFamily="18" charset="0"/>
            </a:endParaRPr>
          </a:p>
        </p:txBody>
      </p:sp>
      <p:sp>
        <p:nvSpPr>
          <p:cNvPr id="9" name="Text 6"/>
          <p:cNvSpPr/>
          <p:nvPr/>
        </p:nvSpPr>
        <p:spPr>
          <a:xfrm>
            <a:off x="7761208" y="3615333"/>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Integrated third-party APIs to suggest the most efficient routes based on battery levels. And Implemented battery health monitoring and alert system. </a:t>
            </a:r>
            <a:endParaRPr lang="en-US" sz="1700" dirty="0"/>
          </a:p>
        </p:txBody>
      </p:sp>
      <p:sp>
        <p:nvSpPr>
          <p:cNvPr id="10" name="Shape 7"/>
          <p:cNvSpPr/>
          <p:nvPr/>
        </p:nvSpPr>
        <p:spPr>
          <a:xfrm>
            <a:off x="6782872" y="5214104"/>
            <a:ext cx="758309" cy="30480"/>
          </a:xfrm>
          <a:prstGeom prst="roundRect">
            <a:avLst>
              <a:gd name="adj" fmla="val 639750"/>
            </a:avLst>
          </a:prstGeom>
          <a:solidFill>
            <a:srgbClr val="C1C3D0"/>
          </a:solidFill>
          <a:ln/>
        </p:spPr>
      </p:sp>
      <p:sp>
        <p:nvSpPr>
          <p:cNvPr id="11" name="Shape 8"/>
          <p:cNvSpPr/>
          <p:nvPr/>
        </p:nvSpPr>
        <p:spPr>
          <a:xfrm>
            <a:off x="6325910" y="4985623"/>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sp>
      <p:sp>
        <p:nvSpPr>
          <p:cNvPr id="12" name="Text 9"/>
          <p:cNvSpPr/>
          <p:nvPr/>
        </p:nvSpPr>
        <p:spPr>
          <a:xfrm>
            <a:off x="6473785" y="5058251"/>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2</a:t>
            </a:r>
            <a:endParaRPr lang="en-US" sz="2650" dirty="0">
              <a:latin typeface="Artifakt Element Heavy" panose="020B0B03050000020004" pitchFamily="34" charset="0"/>
              <a:ea typeface="Artifakt Element Heavy" panose="020B0B03050000020004" pitchFamily="34" charset="0"/>
            </a:endParaRPr>
          </a:p>
        </p:txBody>
      </p:sp>
      <p:sp>
        <p:nvSpPr>
          <p:cNvPr id="13" name="Text 10"/>
          <p:cNvSpPr/>
          <p:nvPr/>
        </p:nvSpPr>
        <p:spPr>
          <a:xfrm>
            <a:off x="7761208" y="4958477"/>
            <a:ext cx="3058716"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Artifakt Element Heavy" panose="020B0B03050000020004" pitchFamily="34" charset="0"/>
                <a:ea typeface="Artifakt Element Heavy" panose="020B0B03050000020004" pitchFamily="34" charset="0"/>
                <a:cs typeface="Barlow Bold" pitchFamily="34" charset="-120"/>
              </a:rPr>
              <a:t>Driver Behavior and Maintenance Analysis</a:t>
            </a:r>
            <a:endParaRPr lang="en-US" sz="2200" dirty="0">
              <a:latin typeface="Artifakt Element Heavy" panose="020B0B03050000020004" pitchFamily="34" charset="0"/>
              <a:ea typeface="Artifakt Element Heavy" panose="020B0B03050000020004" pitchFamily="34" charset="0"/>
            </a:endParaRPr>
          </a:p>
        </p:txBody>
      </p:sp>
      <p:sp>
        <p:nvSpPr>
          <p:cNvPr id="14" name="Text 11"/>
          <p:cNvSpPr/>
          <p:nvPr/>
        </p:nvSpPr>
        <p:spPr>
          <a:xfrm>
            <a:off x="7761208" y="5444609"/>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Monitored driver behavior to understand and improve energy consumption patterns And Implemented a maintenance alert system based on predefined rules. .</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106</TotalTime>
  <Words>900</Words>
  <Application>Microsoft Office PowerPoint</Application>
  <PresentationFormat>Custom</PresentationFormat>
  <Paragraphs>115</Paragraphs>
  <Slides>20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Wingdings</vt:lpstr>
      <vt:lpstr>Artifakt Element Heavy</vt:lpstr>
      <vt:lpstr>Montserrat</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Mohammed Jaffer Ali</cp:lastModifiedBy>
  <cp:revision>51</cp:revision>
  <dcterms:created xsi:type="dcterms:W3CDTF">2025-01-14T20:16:03Z</dcterms:created>
  <dcterms:modified xsi:type="dcterms:W3CDTF">2025-01-14T22:05:12Z</dcterms:modified>
</cp:coreProperties>
</file>